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9.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8" r:id="rId3"/>
    <p:sldMasterId id="2147483726" r:id="rId4"/>
    <p:sldMasterId id="2147483832" r:id="rId5"/>
    <p:sldMasterId id="2147483862" r:id="rId6"/>
    <p:sldMasterId id="2147483880" r:id="rId7"/>
    <p:sldMasterId id="2147483916" r:id="rId8"/>
    <p:sldMasterId id="2147483928" r:id="rId9"/>
    <p:sldMasterId id="2147483940" r:id="rId10"/>
    <p:sldMasterId id="2147483976" r:id="rId11"/>
  </p:sldMasterIdLst>
  <p:notesMasterIdLst>
    <p:notesMasterId r:id="rId49"/>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9" r:id="rId44"/>
    <p:sldId id="288" r:id="rId45"/>
    <p:sldId id="290" r:id="rId46"/>
    <p:sldId id="291" r:id="rId47"/>
    <p:sldId id="29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A2CE5-606E-49CD-9CAA-0A5E81C2439C}" type="datetimeFigureOut">
              <a:rPr lang="en-IN" smtClean="0"/>
              <a:t>11-06-2022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875757-BFF0-49F1-B377-354B0B9C9BBB}" type="slidenum">
              <a:rPr lang="en-IN" smtClean="0"/>
              <a:t>‹#›</a:t>
            </a:fld>
            <a:endParaRPr lang="en-IN"/>
          </a:p>
        </p:txBody>
      </p:sp>
    </p:spTree>
    <p:extLst>
      <p:ext uri="{BB962C8B-B14F-4D97-AF65-F5344CB8AC3E}">
        <p14:creationId xmlns:p14="http://schemas.microsoft.com/office/powerpoint/2010/main" val="1327318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1499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3189437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9826672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5589135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0837810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562152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9581726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4636441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6844678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351890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71857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89539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8714477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825537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7638278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2698018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915044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42524966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192263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704342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674649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1237415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55133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76330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8367584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7289362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338BD30-0514-4229-BE6E-3348B8A64608}" type="datetimeFigureOut">
              <a:rPr lang="en-IN" smtClean="0"/>
              <a:t>11-06-2022</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2171331240"/>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0922035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1624712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4702033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3738186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239815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085755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474515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9467720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994837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811942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763261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338BD30-0514-4229-BE6E-3348B8A64608}" type="datetimeFigureOut">
              <a:rPr lang="en-IN" smtClean="0"/>
              <a:t>11-06-2022</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140862863"/>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5683716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699869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2195585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440034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661584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90759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3145427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939518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407803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3167095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4783233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9381412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26118427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9202659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692493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35180652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02883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851516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00368227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875317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938400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516974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32761666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33978528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745860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41937202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9100602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45322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073130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7544155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5169193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78971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2539766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3635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199889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5497186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99562518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786808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918336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0513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86480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6950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857177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183278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747050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528010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009791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13426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662988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629437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29300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14272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831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900524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7098887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213794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96650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527434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408897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65117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9400579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86685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2509801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620883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518699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33770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0949238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416795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014351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5341088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5889137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13C4BE36-D009-423F-AFDD-CCAEB350012D}"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623942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2706385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136775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499752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477937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753050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5226500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474505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683335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746242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703224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79542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833505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18012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423285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9391593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5898085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0418960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0673366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669360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735007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5055562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48139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602565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5251114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13C4BE36-D009-423F-AFDD-CCAEB350012D}"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265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6247312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852024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2227843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495175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061299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117490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7388037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918125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899705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03754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7571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27809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8370974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7531965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607940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7730763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8BD30-0514-4229-BE6E-3348B8A64608}" type="datetimeFigureOut">
              <a:rPr lang="en-IN" smtClean="0"/>
              <a:t>11-06-2022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5569343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417970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BD30-0514-4229-BE6E-3348B8A64608}" type="datetimeFigureOut">
              <a:rPr lang="en-IN" smtClean="0"/>
              <a:t>11-06-2022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7744711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5831724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54683394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57712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0368907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6570687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38194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8BD30-0514-4229-BE6E-3348B8A64608}" type="datetimeFigureOut">
              <a:rPr lang="en-IN" smtClean="0"/>
              <a:t>11-06-2022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4364388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3413724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38BD30-0514-4229-BE6E-3348B8A64608}" type="datetimeFigureOut">
              <a:rPr lang="en-IN" smtClean="0"/>
              <a:t>11-06-2022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3479904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4187579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9287881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36918158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22495892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8BD30-0514-4229-BE6E-3348B8A64608}" type="datetimeFigureOut">
              <a:rPr lang="en-IN" smtClean="0"/>
              <a:t>11-06-2022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C4BE36-D009-423F-AFDD-CCAEB350012D}" type="slidenum">
              <a:rPr lang="en-IN" smtClean="0"/>
              <a:t>‹#›</a:t>
            </a:fld>
            <a:endParaRPr lang="en-IN"/>
          </a:p>
        </p:txBody>
      </p:sp>
    </p:spTree>
    <p:extLst>
      <p:ext uri="{BB962C8B-B14F-4D97-AF65-F5344CB8AC3E}">
        <p14:creationId xmlns:p14="http://schemas.microsoft.com/office/powerpoint/2010/main" val="127269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10.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15.pn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theme" Target="../theme/theme11.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image" Target="../media/image16.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21" Type="http://schemas.openxmlformats.org/officeDocument/2006/relationships/image" Target="../media/image8.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7.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6.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4.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14.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9.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8426890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410009489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333690795"/>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299174573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21952316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264354656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3C4BE36-D009-423F-AFDD-CCAEB350012D}"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9609708"/>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80567351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3183719478"/>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909685811"/>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338BD30-0514-4229-BE6E-3348B8A64608}" type="datetimeFigureOut">
              <a:rPr lang="en-IN" smtClean="0"/>
              <a:t>11-06-2022</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3C4BE36-D009-423F-AFDD-CCAEB350012D}" type="slidenum">
              <a:rPr lang="en-IN" smtClean="0"/>
              <a:t>‹#›</a:t>
            </a:fld>
            <a:endParaRPr lang="en-IN"/>
          </a:p>
        </p:txBody>
      </p:sp>
    </p:spTree>
    <p:extLst>
      <p:ext uri="{BB962C8B-B14F-4D97-AF65-F5344CB8AC3E}">
        <p14:creationId xmlns:p14="http://schemas.microsoft.com/office/powerpoint/2010/main" val="662545686"/>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2.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59.xml"/><Relationship Id="rId1" Type="http://schemas.openxmlformats.org/officeDocument/2006/relationships/themeOverride" Target="../theme/themeOverride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15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59.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15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5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2.png"/><Relationship Id="rId1" Type="http://schemas.openxmlformats.org/officeDocument/2006/relationships/slideLayout" Target="../slideLayouts/slideLayout159.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59.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59.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59.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Warranty" TargetMode="External"/><Relationship Id="rId3" Type="http://schemas.openxmlformats.org/officeDocument/2006/relationships/hyperlink" Target="https://en.wikipedia.org/wiki/Car_dealership" TargetMode="External"/><Relationship Id="rId7" Type="http://schemas.openxmlformats.org/officeDocument/2006/relationships/hyperlink" Target="https://en.wikipedia.org/wiki/Service_plan" TargetMode="External"/><Relationship Id="rId2" Type="http://schemas.openxmlformats.org/officeDocument/2006/relationships/hyperlink" Target="https://en.wikipedia.org/wiki/Retailing" TargetMode="External"/><Relationship Id="rId1" Type="http://schemas.openxmlformats.org/officeDocument/2006/relationships/slideLayout" Target="../slideLayouts/slideLayout53.xml"/><Relationship Id="rId6" Type="http://schemas.openxmlformats.org/officeDocument/2006/relationships/hyperlink" Target="https://en.wikipedia.org/wiki/Certified_Pre-Owned" TargetMode="External"/><Relationship Id="rId5" Type="http://schemas.openxmlformats.org/officeDocument/2006/relationships/hyperlink" Target="https://en.wikipedia.org/wiki/Buy_here,_pay_here" TargetMode="External"/><Relationship Id="rId4" Type="http://schemas.openxmlformats.org/officeDocument/2006/relationships/hyperlink" Target="https://en.wikipedia.org/wiki/Car_renta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A8D03C-07AB-47F5-7BF1-36FB32DEDA0F}"/>
              </a:ext>
            </a:extLst>
          </p:cNvPr>
          <p:cNvSpPr>
            <a:spLocks noGrp="1"/>
          </p:cNvSpPr>
          <p:nvPr>
            <p:ph type="subTitle" idx="1"/>
          </p:nvPr>
        </p:nvSpPr>
        <p:spPr>
          <a:xfrm>
            <a:off x="2695193" y="4352544"/>
            <a:ext cx="7561989" cy="1239894"/>
          </a:xfrm>
        </p:spPr>
        <p:txBody>
          <a:bodyPr>
            <a:normAutofit/>
          </a:bodyPr>
          <a:lstStyle/>
          <a:p>
            <a:pPr algn="r"/>
            <a:r>
              <a:rPr lang="en-IN" sz="2800" dirty="0">
                <a:solidFill>
                  <a:schemeClr val="bg1"/>
                </a:solidFill>
                <a:latin typeface="Bahnschrift Condensed" panose="020B0502040204020203" pitchFamily="34" charset="0"/>
              </a:rPr>
              <a:t>Presented By</a:t>
            </a:r>
          </a:p>
          <a:p>
            <a:pPr algn="r"/>
            <a:r>
              <a:rPr lang="en-IN" sz="2800" dirty="0">
                <a:solidFill>
                  <a:schemeClr val="bg1"/>
                </a:solidFill>
                <a:latin typeface="Bahnschrift Condensed" panose="020B0502040204020203" pitchFamily="34" charset="0"/>
              </a:rPr>
              <a:t>Aamina Ruvaida</a:t>
            </a:r>
          </a:p>
        </p:txBody>
      </p:sp>
      <p:sp>
        <p:nvSpPr>
          <p:cNvPr id="6" name="TextBox 5">
            <a:extLst>
              <a:ext uri="{FF2B5EF4-FFF2-40B4-BE49-F238E27FC236}">
                <a16:creationId xmlns:a16="http://schemas.microsoft.com/office/drawing/2014/main" id="{3115E701-D6B7-537C-2076-2585DA40927D}"/>
              </a:ext>
            </a:extLst>
          </p:cNvPr>
          <p:cNvSpPr txBox="1"/>
          <p:nvPr/>
        </p:nvSpPr>
        <p:spPr>
          <a:xfrm>
            <a:off x="2385391" y="2505456"/>
            <a:ext cx="7421218" cy="584775"/>
          </a:xfrm>
          <a:prstGeom prst="rect">
            <a:avLst/>
          </a:prstGeom>
          <a:noFill/>
        </p:spPr>
        <p:txBody>
          <a:bodyPr wrap="square" rtlCol="0">
            <a:spAutoFit/>
          </a:bodyPr>
          <a:lstStyle/>
          <a:p>
            <a:pPr algn="ctr"/>
            <a:r>
              <a:rPr lang="en-IN" sz="3200" b="1" dirty="0">
                <a:solidFill>
                  <a:schemeClr val="bg1"/>
                </a:solidFill>
              </a:rPr>
              <a:t>USED CAR PRICE PREDICTION</a:t>
            </a:r>
          </a:p>
        </p:txBody>
      </p:sp>
    </p:spTree>
    <p:extLst>
      <p:ext uri="{BB962C8B-B14F-4D97-AF65-F5344CB8AC3E}">
        <p14:creationId xmlns:p14="http://schemas.microsoft.com/office/powerpoint/2010/main" val="3329985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2CC1-1895-CA3E-6ADA-38D33D98F9B5}"/>
              </a:ext>
            </a:extLst>
          </p:cNvPr>
          <p:cNvSpPr>
            <a:spLocks noGrp="1"/>
          </p:cNvSpPr>
          <p:nvPr>
            <p:ph type="title"/>
          </p:nvPr>
        </p:nvSpPr>
        <p:spPr>
          <a:xfrm>
            <a:off x="1143001" y="234205"/>
            <a:ext cx="9905998" cy="547673"/>
          </a:xfrm>
          <a:effectLst>
            <a:glow rad="228600">
              <a:schemeClr val="accent2">
                <a:satMod val="175000"/>
                <a:alpha val="40000"/>
              </a:schemeClr>
            </a:glow>
          </a:effectLst>
        </p:spPr>
        <p:txBody>
          <a:bodyPr>
            <a:normAutofit/>
          </a:bodyPr>
          <a:lstStyle/>
          <a:p>
            <a:r>
              <a:rPr lang="en-IN" sz="3200" dirty="0"/>
              <a:t>Visualization</a:t>
            </a:r>
          </a:p>
        </p:txBody>
      </p:sp>
      <p:pic>
        <p:nvPicPr>
          <p:cNvPr id="2050" name="Picture 2">
            <a:extLst>
              <a:ext uri="{FF2B5EF4-FFF2-40B4-BE49-F238E27FC236}">
                <a16:creationId xmlns:a16="http://schemas.microsoft.com/office/drawing/2014/main" id="{24F02664-8B3A-005D-C8B4-9C1B5683C5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314" y="781878"/>
            <a:ext cx="11131826" cy="5340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FCBC8D-F5C7-0821-9CDE-B7569D0194FB}"/>
              </a:ext>
            </a:extLst>
          </p:cNvPr>
          <p:cNvSpPr txBox="1"/>
          <p:nvPr/>
        </p:nvSpPr>
        <p:spPr>
          <a:xfrm>
            <a:off x="1577008" y="6122504"/>
            <a:ext cx="8839201" cy="646331"/>
          </a:xfrm>
          <a:prstGeom prst="rect">
            <a:avLst/>
          </a:prstGeom>
          <a:noFill/>
        </p:spPr>
        <p:txBody>
          <a:bodyPr wrap="square" rtlCol="0">
            <a:spAutoFit/>
          </a:bodyPr>
          <a:lstStyle/>
          <a:p>
            <a:r>
              <a:rPr lang="en-IN" dirty="0"/>
              <a:t>In the above Distribution plot we see the data are not normally distribution, Car price is some what normally distributed. There is a skewness present in the data.</a:t>
            </a:r>
          </a:p>
        </p:txBody>
      </p:sp>
    </p:spTree>
    <p:extLst>
      <p:ext uri="{BB962C8B-B14F-4D97-AF65-F5344CB8AC3E}">
        <p14:creationId xmlns:p14="http://schemas.microsoft.com/office/powerpoint/2010/main" val="135274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CE0AD6-B683-E976-8090-DADC4B972C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9931" y="212035"/>
            <a:ext cx="10310192" cy="55791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A4B708-D995-212C-F909-56BC6D59BBDB}"/>
              </a:ext>
            </a:extLst>
          </p:cNvPr>
          <p:cNvSpPr txBox="1"/>
          <p:nvPr/>
        </p:nvSpPr>
        <p:spPr>
          <a:xfrm>
            <a:off x="1643270" y="5897218"/>
            <a:ext cx="8666922" cy="923330"/>
          </a:xfrm>
          <a:prstGeom prst="rect">
            <a:avLst/>
          </a:prstGeom>
          <a:noFill/>
        </p:spPr>
        <p:txBody>
          <a:bodyPr wrap="square" rtlCol="0">
            <a:spAutoFit/>
          </a:bodyPr>
          <a:lstStyle/>
          <a:p>
            <a:r>
              <a:rPr lang="en-IN" dirty="0"/>
              <a:t>In the violin plot we see the </a:t>
            </a:r>
            <a:r>
              <a:rPr lang="en-IN" dirty="0" err="1"/>
              <a:t>Milleage</a:t>
            </a:r>
            <a:r>
              <a:rPr lang="en-IN" dirty="0"/>
              <a:t> 18-22 is high, in Length the range 4000 is high, in Width the range 1700 to 1750 is high, In height the range 1400 to 1500 there is a high count, the car price 500000 to 100000 count is high.</a:t>
            </a:r>
          </a:p>
        </p:txBody>
      </p:sp>
    </p:spTree>
    <p:extLst>
      <p:ext uri="{BB962C8B-B14F-4D97-AF65-F5344CB8AC3E}">
        <p14:creationId xmlns:p14="http://schemas.microsoft.com/office/powerpoint/2010/main" val="401581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B87CA20-9F3F-1A85-CA66-9ED845D51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104"/>
            <a:ext cx="12191999" cy="62218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106348-6FF0-230A-27F2-846B68F2EEEC}"/>
              </a:ext>
            </a:extLst>
          </p:cNvPr>
          <p:cNvSpPr txBox="1"/>
          <p:nvPr/>
        </p:nvSpPr>
        <p:spPr>
          <a:xfrm>
            <a:off x="3988903" y="174007"/>
            <a:ext cx="5319277"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IN" sz="2000" dirty="0">
                <a:solidFill>
                  <a:srgbClr val="C00000"/>
                </a:solidFill>
                <a:latin typeface="Arial Black" panose="020B0A04020102020204" pitchFamily="34" charset="0"/>
              </a:rPr>
              <a:t>Visualizing the count of Engine Type</a:t>
            </a:r>
          </a:p>
        </p:txBody>
      </p:sp>
    </p:spTree>
    <p:extLst>
      <p:ext uri="{BB962C8B-B14F-4D97-AF65-F5344CB8AC3E}">
        <p14:creationId xmlns:p14="http://schemas.microsoft.com/office/powerpoint/2010/main" val="210494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A9E9A10-6260-967A-C3C3-742433215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8750"/>
            <a:ext cx="12192000" cy="55281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77F64-D658-716F-1709-5D487F8A8C32}"/>
              </a:ext>
            </a:extLst>
          </p:cNvPr>
          <p:cNvSpPr txBox="1"/>
          <p:nvPr/>
        </p:nvSpPr>
        <p:spPr>
          <a:xfrm>
            <a:off x="1934817" y="185530"/>
            <a:ext cx="7964557" cy="523220"/>
          </a:xfrm>
          <a:prstGeom prst="rect">
            <a:avLst/>
          </a:prstGeom>
          <a:noFill/>
          <a:effectLst>
            <a:outerShdw blurRad="50800" dist="38100" dir="18900000" algn="bl" rotWithShape="0">
              <a:prstClr val="black">
                <a:alpha val="40000"/>
              </a:prstClr>
            </a:outerShdw>
          </a:effectLst>
        </p:spPr>
        <p:txBody>
          <a:bodyPr wrap="square" rtlCol="0">
            <a:spAutoFit/>
          </a:bodyPr>
          <a:lstStyle/>
          <a:p>
            <a:pPr algn="ctr"/>
            <a:r>
              <a:rPr lang="en-IN" sz="2800" b="1" dirty="0">
                <a:latin typeface="Algerian" panose="04020705040A02060702" pitchFamily="82" charset="0"/>
              </a:rPr>
              <a:t>Visualizing the Count of </a:t>
            </a:r>
            <a:r>
              <a:rPr lang="en-IN" sz="2800" b="1" dirty="0" err="1">
                <a:latin typeface="Algerian" panose="04020705040A02060702" pitchFamily="82" charset="0"/>
              </a:rPr>
              <a:t>Color</a:t>
            </a:r>
            <a:endParaRPr lang="en-IN" sz="2800" b="1" dirty="0">
              <a:latin typeface="Algerian" panose="04020705040A02060702" pitchFamily="82" charset="0"/>
            </a:endParaRPr>
          </a:p>
        </p:txBody>
      </p:sp>
      <p:sp>
        <p:nvSpPr>
          <p:cNvPr id="3" name="TextBox 2">
            <a:extLst>
              <a:ext uri="{FF2B5EF4-FFF2-40B4-BE49-F238E27FC236}">
                <a16:creationId xmlns:a16="http://schemas.microsoft.com/office/drawing/2014/main" id="{1EED12B6-4E5A-6C47-FA75-5984DA3A29AF}"/>
              </a:ext>
            </a:extLst>
          </p:cNvPr>
          <p:cNvSpPr txBox="1"/>
          <p:nvPr/>
        </p:nvSpPr>
        <p:spPr>
          <a:xfrm>
            <a:off x="2107095" y="6236878"/>
            <a:ext cx="8375374" cy="369332"/>
          </a:xfrm>
          <a:prstGeom prst="rect">
            <a:avLst/>
          </a:prstGeom>
          <a:noFill/>
        </p:spPr>
        <p:txBody>
          <a:bodyPr wrap="square" rtlCol="0">
            <a:spAutoFit/>
          </a:bodyPr>
          <a:lstStyle/>
          <a:p>
            <a:r>
              <a:rPr lang="en-IN" dirty="0"/>
              <a:t>We see that </a:t>
            </a:r>
            <a:r>
              <a:rPr lang="en-IN" b="1" dirty="0"/>
              <a:t>Blue</a:t>
            </a:r>
            <a:r>
              <a:rPr lang="en-IN" dirty="0"/>
              <a:t> </a:t>
            </a:r>
            <a:r>
              <a:rPr lang="en-IN" dirty="0" err="1"/>
              <a:t>color</a:t>
            </a:r>
            <a:r>
              <a:rPr lang="en-IN" dirty="0"/>
              <a:t> car count is high as compare to other </a:t>
            </a:r>
            <a:r>
              <a:rPr lang="en-IN" dirty="0" err="1"/>
              <a:t>color’s</a:t>
            </a:r>
            <a:r>
              <a:rPr lang="en-IN" dirty="0"/>
              <a:t> car</a:t>
            </a:r>
          </a:p>
        </p:txBody>
      </p:sp>
    </p:spTree>
    <p:extLst>
      <p:ext uri="{BB962C8B-B14F-4D97-AF65-F5344CB8AC3E}">
        <p14:creationId xmlns:p14="http://schemas.microsoft.com/office/powerpoint/2010/main" val="318085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AABC8B8-B6BC-4E25-CA97-941288DF4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70" y="623888"/>
            <a:ext cx="11039060" cy="5610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C96F60-EA5F-C11A-E6A7-EC65B63F06C2}"/>
              </a:ext>
            </a:extLst>
          </p:cNvPr>
          <p:cNvSpPr txBox="1"/>
          <p:nvPr/>
        </p:nvSpPr>
        <p:spPr>
          <a:xfrm>
            <a:off x="2385391" y="159026"/>
            <a:ext cx="6387548"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IN" sz="2400" dirty="0">
                <a:latin typeface="Arial Black" panose="020B0A04020102020204" pitchFamily="34" charset="0"/>
              </a:rPr>
              <a:t>Visualizing the count of Engine</a:t>
            </a:r>
          </a:p>
        </p:txBody>
      </p:sp>
      <p:sp>
        <p:nvSpPr>
          <p:cNvPr id="4" name="TextBox 3">
            <a:extLst>
              <a:ext uri="{FF2B5EF4-FFF2-40B4-BE49-F238E27FC236}">
                <a16:creationId xmlns:a16="http://schemas.microsoft.com/office/drawing/2014/main" id="{E81E62CD-C28A-4DB9-70D6-78AB78AC40B3}"/>
              </a:ext>
            </a:extLst>
          </p:cNvPr>
          <p:cNvSpPr txBox="1"/>
          <p:nvPr/>
        </p:nvSpPr>
        <p:spPr>
          <a:xfrm>
            <a:off x="1948069" y="6234112"/>
            <a:ext cx="10243931" cy="369332"/>
          </a:xfrm>
          <a:prstGeom prst="rect">
            <a:avLst/>
          </a:prstGeom>
          <a:noFill/>
        </p:spPr>
        <p:txBody>
          <a:bodyPr wrap="square" rtlCol="0">
            <a:spAutoFit/>
          </a:bodyPr>
          <a:lstStyle/>
          <a:p>
            <a:r>
              <a:rPr lang="en-IN" dirty="0"/>
              <a:t>In Engine, 1197 CC Engine count is high, it shows that majority of people using the 1197CC Engine.</a:t>
            </a:r>
          </a:p>
        </p:txBody>
      </p:sp>
    </p:spTree>
    <p:extLst>
      <p:ext uri="{BB962C8B-B14F-4D97-AF65-F5344CB8AC3E}">
        <p14:creationId xmlns:p14="http://schemas.microsoft.com/office/powerpoint/2010/main" val="22453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a:extLst>
              <a:ext uri="{FF2B5EF4-FFF2-40B4-BE49-F238E27FC236}">
                <a16:creationId xmlns:a16="http://schemas.microsoft.com/office/drawing/2014/main" id="{3CBBFD64-6343-A9C9-57D4-14B928E47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44" y="622852"/>
            <a:ext cx="6787804" cy="5481503"/>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96B099E3-EE54-F127-B139-E1CD3D0AF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921" y="622852"/>
            <a:ext cx="4839735" cy="5618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62FFA2-06DC-53CD-F7B4-D677E6CE5EF8}"/>
              </a:ext>
            </a:extLst>
          </p:cNvPr>
          <p:cNvSpPr txBox="1"/>
          <p:nvPr/>
        </p:nvSpPr>
        <p:spPr>
          <a:xfrm>
            <a:off x="1881809" y="6241774"/>
            <a:ext cx="8918713" cy="369332"/>
          </a:xfrm>
          <a:prstGeom prst="rect">
            <a:avLst/>
          </a:prstGeom>
          <a:noFill/>
        </p:spPr>
        <p:txBody>
          <a:bodyPr wrap="square" rtlCol="0">
            <a:spAutoFit/>
          </a:bodyPr>
          <a:lstStyle/>
          <a:p>
            <a:r>
              <a:rPr lang="en-IN" dirty="0"/>
              <a:t>In Manufacturing year 2017 more car has manufactured, majority of car age is 5 years.</a:t>
            </a:r>
          </a:p>
        </p:txBody>
      </p:sp>
      <p:sp>
        <p:nvSpPr>
          <p:cNvPr id="4" name="TextBox 3">
            <a:extLst>
              <a:ext uri="{FF2B5EF4-FFF2-40B4-BE49-F238E27FC236}">
                <a16:creationId xmlns:a16="http://schemas.microsoft.com/office/drawing/2014/main" id="{672097A1-4942-DDAE-B208-0359A0548050}"/>
              </a:ext>
            </a:extLst>
          </p:cNvPr>
          <p:cNvSpPr txBox="1"/>
          <p:nvPr/>
        </p:nvSpPr>
        <p:spPr>
          <a:xfrm>
            <a:off x="2749826" y="161187"/>
            <a:ext cx="6692348" cy="461665"/>
          </a:xfrm>
          <a:prstGeom prst="rect">
            <a:avLst/>
          </a:prstGeom>
          <a:noFill/>
          <a:effectLst>
            <a:glow rad="101600">
              <a:schemeClr val="accent3">
                <a:satMod val="175000"/>
                <a:alpha val="40000"/>
              </a:schemeClr>
            </a:glow>
          </a:effectLst>
        </p:spPr>
        <p:txBody>
          <a:bodyPr wrap="square" rtlCol="0">
            <a:spAutoFit/>
          </a:bodyPr>
          <a:lstStyle/>
          <a:p>
            <a:pPr algn="ctr"/>
            <a:r>
              <a:rPr lang="en-IN" sz="2400" dirty="0">
                <a:solidFill>
                  <a:srgbClr val="FFFF00"/>
                </a:solidFill>
                <a:latin typeface="Arial Black" panose="020B0A04020102020204" pitchFamily="34" charset="0"/>
              </a:rPr>
              <a:t>Visualizing the count of Car Age</a:t>
            </a:r>
          </a:p>
        </p:txBody>
      </p:sp>
    </p:spTree>
    <p:extLst>
      <p:ext uri="{BB962C8B-B14F-4D97-AF65-F5344CB8AC3E}">
        <p14:creationId xmlns:p14="http://schemas.microsoft.com/office/powerpoint/2010/main" val="287871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0978387-EFFC-7BD0-5DAA-47777A8F4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17" y="1015032"/>
            <a:ext cx="5406266" cy="45376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614B433-808D-D7B0-E6B2-9D92AF8D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808" y="1015032"/>
            <a:ext cx="5154475" cy="4537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911CC6-36A6-70BC-A7DD-EC1503BB7047}"/>
              </a:ext>
            </a:extLst>
          </p:cNvPr>
          <p:cNvSpPr txBox="1"/>
          <p:nvPr/>
        </p:nvSpPr>
        <p:spPr>
          <a:xfrm>
            <a:off x="2425148" y="318052"/>
            <a:ext cx="8097078" cy="461665"/>
          </a:xfrm>
          <a:prstGeom prst="rect">
            <a:avLst/>
          </a:prstGeom>
          <a:noFill/>
          <a:effectLst>
            <a:softEdge rad="12700"/>
          </a:effectLst>
          <a:scene3d>
            <a:camera prst="orthographicFront"/>
            <a:lightRig rig="threePt" dir="t"/>
          </a:scene3d>
          <a:sp3d>
            <a:bevelT prst="angle"/>
          </a:sp3d>
        </p:spPr>
        <p:txBody>
          <a:bodyPr wrap="square" rtlCol="0">
            <a:spAutoFit/>
          </a:bodyPr>
          <a:lstStyle/>
          <a:p>
            <a:pPr algn="ctr"/>
            <a:r>
              <a:rPr lang="en-IN" sz="2400" dirty="0">
                <a:solidFill>
                  <a:srgbClr val="00B0F0"/>
                </a:solidFill>
              </a:rPr>
              <a:t>Visualizing the count of Gear Transmission and Fuel Type</a:t>
            </a:r>
          </a:p>
        </p:txBody>
      </p:sp>
      <p:sp>
        <p:nvSpPr>
          <p:cNvPr id="3" name="TextBox 2">
            <a:extLst>
              <a:ext uri="{FF2B5EF4-FFF2-40B4-BE49-F238E27FC236}">
                <a16:creationId xmlns:a16="http://schemas.microsoft.com/office/drawing/2014/main" id="{4219412F-6EEA-CFA6-5FD9-6FAB15C46B7E}"/>
              </a:ext>
            </a:extLst>
          </p:cNvPr>
          <p:cNvSpPr txBox="1"/>
          <p:nvPr/>
        </p:nvSpPr>
        <p:spPr>
          <a:xfrm>
            <a:off x="1364974" y="5893617"/>
            <a:ext cx="9250017" cy="646331"/>
          </a:xfrm>
          <a:prstGeom prst="rect">
            <a:avLst/>
          </a:prstGeom>
          <a:noFill/>
        </p:spPr>
        <p:txBody>
          <a:bodyPr wrap="square" rtlCol="0">
            <a:spAutoFit/>
          </a:bodyPr>
          <a:lstStyle/>
          <a:p>
            <a:r>
              <a:rPr lang="en-IN" dirty="0"/>
              <a:t>In Gear Transmission, majority of car is manual and fuel type is Petrol, this shows that majority of people having the Manual gear not automatic and fuel is petrol.</a:t>
            </a:r>
          </a:p>
        </p:txBody>
      </p:sp>
    </p:spTree>
    <p:extLst>
      <p:ext uri="{BB962C8B-B14F-4D97-AF65-F5344CB8AC3E}">
        <p14:creationId xmlns:p14="http://schemas.microsoft.com/office/powerpoint/2010/main" val="322292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EBD34D-8C4A-0815-BD01-99A4504A0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3096"/>
            <a:ext cx="11940209" cy="62749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896342-7D85-382A-67D1-2BA7FE9033BE}"/>
              </a:ext>
            </a:extLst>
          </p:cNvPr>
          <p:cNvSpPr txBox="1"/>
          <p:nvPr/>
        </p:nvSpPr>
        <p:spPr>
          <a:xfrm>
            <a:off x="2067339" y="107746"/>
            <a:ext cx="5632174" cy="369332"/>
          </a:xfrm>
          <a:prstGeom prst="rect">
            <a:avLst/>
          </a:prstGeom>
          <a:noFill/>
        </p:spPr>
        <p:txBody>
          <a:bodyPr wrap="square" rtlCol="0">
            <a:spAutoFit/>
          </a:bodyPr>
          <a:lstStyle/>
          <a:p>
            <a:r>
              <a:rPr lang="en-IN" dirty="0"/>
              <a:t>Visualizing the data using the </a:t>
            </a:r>
            <a:r>
              <a:rPr lang="en-IN" dirty="0" err="1"/>
              <a:t>Stripplot</a:t>
            </a:r>
            <a:endParaRPr lang="en-IN" dirty="0"/>
          </a:p>
        </p:txBody>
      </p:sp>
    </p:spTree>
    <p:extLst>
      <p:ext uri="{BB962C8B-B14F-4D97-AF65-F5344CB8AC3E}">
        <p14:creationId xmlns:p14="http://schemas.microsoft.com/office/powerpoint/2010/main" val="179818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9CBDA48-6189-A779-29BD-CACFC1BE6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6" y="808382"/>
            <a:ext cx="12032974" cy="6049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05A5A-BD21-2FA7-C999-0A64F86A6A67}"/>
              </a:ext>
            </a:extLst>
          </p:cNvPr>
          <p:cNvSpPr txBox="1"/>
          <p:nvPr/>
        </p:nvSpPr>
        <p:spPr>
          <a:xfrm>
            <a:off x="1749286" y="119270"/>
            <a:ext cx="844163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IN" sz="2400" b="1" dirty="0">
                <a:solidFill>
                  <a:schemeClr val="bg1"/>
                </a:solidFill>
                <a:latin typeface="Bahnschrift SemiBold Condensed" panose="020B0502040204020203" pitchFamily="34" charset="0"/>
              </a:rPr>
              <a:t>Visualizing the Features Vs Car Price</a:t>
            </a:r>
          </a:p>
        </p:txBody>
      </p:sp>
    </p:spTree>
    <p:extLst>
      <p:ext uri="{BB962C8B-B14F-4D97-AF65-F5344CB8AC3E}">
        <p14:creationId xmlns:p14="http://schemas.microsoft.com/office/powerpoint/2010/main" val="193709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D0D443-99E0-F81E-F619-192704308C83}"/>
              </a:ext>
            </a:extLst>
          </p:cNvPr>
          <p:cNvSpPr txBox="1"/>
          <p:nvPr/>
        </p:nvSpPr>
        <p:spPr>
          <a:xfrm>
            <a:off x="872197" y="464234"/>
            <a:ext cx="569741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IN" sz="2800" b="1" u="sng" dirty="0">
                <a:solidFill>
                  <a:schemeClr val="accent6">
                    <a:lumMod val="50000"/>
                  </a:schemeClr>
                </a:solidFill>
              </a:rPr>
              <a:t>OBSERVATION</a:t>
            </a:r>
            <a:endParaRPr lang="en-IN" sz="2400" b="1" u="sng" dirty="0">
              <a:solidFill>
                <a:schemeClr val="accent6">
                  <a:lumMod val="50000"/>
                </a:schemeClr>
              </a:solidFill>
            </a:endParaRPr>
          </a:p>
        </p:txBody>
      </p:sp>
      <p:sp>
        <p:nvSpPr>
          <p:cNvPr id="4" name="TextBox 3">
            <a:extLst>
              <a:ext uri="{FF2B5EF4-FFF2-40B4-BE49-F238E27FC236}">
                <a16:creationId xmlns:a16="http://schemas.microsoft.com/office/drawing/2014/main" id="{F687AEE0-EB67-8560-7A27-38E2865DF2DD}"/>
              </a:ext>
            </a:extLst>
          </p:cNvPr>
          <p:cNvSpPr txBox="1"/>
          <p:nvPr/>
        </p:nvSpPr>
        <p:spPr>
          <a:xfrm>
            <a:off x="1097279" y="1252025"/>
            <a:ext cx="10663311" cy="5324535"/>
          </a:xfrm>
          <a:prstGeom prst="rect">
            <a:avLst/>
          </a:prstGeom>
          <a:noFill/>
        </p:spPr>
        <p:txBody>
          <a:bodyPr wrap="square" rtlCol="0">
            <a:spAutoFit/>
          </a:bodyPr>
          <a:lstStyle/>
          <a:p>
            <a:pPr marL="285750" indent="-285750">
              <a:buFont typeface="Wingdings" panose="05000000000000000000" pitchFamily="2" charset="2"/>
              <a:buChar char="v"/>
            </a:pPr>
            <a:r>
              <a:rPr lang="en-IN" sz="2000" dirty="0">
                <a:solidFill>
                  <a:schemeClr val="accent6">
                    <a:lumMod val="50000"/>
                  </a:schemeClr>
                </a:solidFill>
                <a:latin typeface="Bahnschrift SemiBold" panose="020B0502040204020203" pitchFamily="34" charset="0"/>
              </a:rPr>
              <a:t> </a:t>
            </a:r>
            <a:r>
              <a:rPr lang="en-IN" sz="2000" b="1" dirty="0">
                <a:solidFill>
                  <a:schemeClr val="bg1">
                    <a:lumMod val="95000"/>
                    <a:lumOff val="5000"/>
                  </a:schemeClr>
                </a:solidFill>
                <a:latin typeface="Bahnschrift SemiBold" panose="020B0502040204020203" pitchFamily="34" charset="0"/>
              </a:rPr>
              <a:t>When we compare the fuel type with car price, the diesel fuel type price is high.</a:t>
            </a:r>
          </a:p>
          <a:p>
            <a:pPr marL="285750" indent="-285750">
              <a:buFont typeface="Wingdings" panose="05000000000000000000" pitchFamily="2" charset="2"/>
              <a:buChar char="v"/>
            </a:pPr>
            <a:endParaRPr lang="en-IN" sz="2000" b="1" dirty="0">
              <a:solidFill>
                <a:schemeClr val="bg1">
                  <a:lumMod val="95000"/>
                  <a:lumOff val="5000"/>
                </a:schemeClr>
              </a:solidFill>
              <a:latin typeface="Bahnschrift SemiBold" panose="020B0502040204020203" pitchFamily="34" charset="0"/>
            </a:endParaRPr>
          </a:p>
          <a:p>
            <a:pPr marL="285750" indent="-285750">
              <a:buFont typeface="Wingdings" panose="05000000000000000000" pitchFamily="2" charset="2"/>
              <a:buChar char="v"/>
            </a:pPr>
            <a:r>
              <a:rPr lang="en-IN" sz="2000" b="1" dirty="0">
                <a:solidFill>
                  <a:schemeClr val="bg1">
                    <a:lumMod val="95000"/>
                    <a:lumOff val="5000"/>
                  </a:schemeClr>
                </a:solidFill>
                <a:latin typeface="Bahnschrift SemiBold" panose="020B0502040204020203" pitchFamily="34" charset="0"/>
              </a:rPr>
              <a:t> The price of Automatic car is high as compare with Manual Gear.</a:t>
            </a:r>
          </a:p>
          <a:p>
            <a:pPr marL="285750" indent="-285750">
              <a:buFont typeface="Wingdings" panose="05000000000000000000" pitchFamily="2" charset="2"/>
              <a:buChar char="v"/>
            </a:pPr>
            <a:endParaRPr lang="en-IN" sz="2000" b="1" dirty="0">
              <a:solidFill>
                <a:schemeClr val="bg1">
                  <a:lumMod val="95000"/>
                  <a:lumOff val="5000"/>
                </a:schemeClr>
              </a:solidFill>
              <a:latin typeface="Bahnschrift SemiBold" panose="020B0502040204020203" pitchFamily="34" charset="0"/>
            </a:endParaRPr>
          </a:p>
          <a:p>
            <a:pPr marL="285750" indent="-285750">
              <a:buFont typeface="Wingdings" panose="05000000000000000000" pitchFamily="2" charset="2"/>
              <a:buChar char="v"/>
            </a:pP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Times New Roman" panose="02020603050405020304" pitchFamily="18" charset="0"/>
                <a:cs typeface="+mn-cs"/>
              </a:rPr>
              <a:t>The cars from </a:t>
            </a:r>
            <a:r>
              <a:rPr lang="en-IN" sz="2000" b="1" dirty="0">
                <a:solidFill>
                  <a:schemeClr val="bg1">
                    <a:lumMod val="95000"/>
                    <a:lumOff val="5000"/>
                  </a:schemeClr>
                </a:solidFill>
                <a:latin typeface="Century" panose="02040604050505020304" pitchFamily="18" charset="0"/>
                <a:ea typeface="Times New Roman" panose="02020603050405020304" pitchFamily="18" charset="0"/>
              </a:rPr>
              <a:t>Rolls-Royce</a:t>
            </a: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Times New Roman" panose="02020603050405020304" pitchFamily="18" charset="0"/>
                <a:cs typeface="+mn-cs"/>
              </a:rPr>
              <a:t> and </a:t>
            </a:r>
            <a:r>
              <a:rPr lang="en-IN" sz="2000" b="1" dirty="0">
                <a:solidFill>
                  <a:schemeClr val="bg1">
                    <a:lumMod val="95000"/>
                    <a:lumOff val="5000"/>
                  </a:schemeClr>
                </a:solidFill>
                <a:latin typeface="Century" panose="02040604050505020304" pitchFamily="18" charset="0"/>
                <a:ea typeface="Times New Roman" panose="02020603050405020304" pitchFamily="18" charset="0"/>
              </a:rPr>
              <a:t>Aston</a:t>
            </a: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Times New Roman" panose="02020603050405020304" pitchFamily="18" charset="0"/>
                <a:cs typeface="+mn-cs"/>
              </a:rPr>
              <a:t> brand have high price compared to other brands.</a:t>
            </a:r>
          </a:p>
          <a:p>
            <a:pPr marL="285750" indent="-285750">
              <a:buFont typeface="Wingdings" panose="05000000000000000000" pitchFamily="2" charset="2"/>
              <a:buChar char="v"/>
            </a:pPr>
            <a:endParaRPr lang="en-IN" sz="2000" b="1" dirty="0">
              <a:solidFill>
                <a:schemeClr val="bg1">
                  <a:lumMod val="95000"/>
                  <a:lumOff val="5000"/>
                </a:schemeClr>
              </a:solidFill>
              <a:latin typeface="Century" panose="02040604050505020304" pitchFamily="18" charset="0"/>
            </a:endParaRPr>
          </a:p>
          <a:p>
            <a:pPr marL="285750" indent="-285750">
              <a:buFont typeface="Wingdings" panose="05000000000000000000" pitchFamily="2" charset="2"/>
              <a:buChar char="v"/>
            </a:pPr>
            <a:r>
              <a:rPr lang="en-IN" sz="2000" b="1" dirty="0">
                <a:solidFill>
                  <a:schemeClr val="bg1">
                    <a:lumMod val="95000"/>
                    <a:lumOff val="5000"/>
                  </a:schemeClr>
                </a:solidFill>
                <a:latin typeface="Century" panose="02040604050505020304" pitchFamily="18" charset="0"/>
                <a:ea typeface="Calibri" panose="020F0502020204030204" pitchFamily="34" charset="0"/>
              </a:rPr>
              <a:t>A </a:t>
            </a: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Calibri" panose="020F0502020204030204" pitchFamily="34" charset="0"/>
                <a:cs typeface="+mn-cs"/>
              </a:rPr>
              <a:t>greater number of cars are using Petrol and Diesel fuels and these cars have wide range of price from minimum to maximum.</a:t>
            </a:r>
          </a:p>
          <a:p>
            <a:pPr marL="285750" indent="-285750">
              <a:buFont typeface="Wingdings" panose="05000000000000000000" pitchFamily="2" charset="2"/>
              <a:buChar char="v"/>
            </a:pPr>
            <a:endParaRPr lang="en-IN" sz="2000" b="1" dirty="0">
              <a:solidFill>
                <a:schemeClr val="bg1">
                  <a:lumMod val="95000"/>
                  <a:lumOff val="5000"/>
                </a:schemeClr>
              </a:solidFill>
              <a:latin typeface="Century" panose="02040604050505020304" pitchFamily="18" charset="0"/>
            </a:endParaRPr>
          </a:p>
          <a:p>
            <a:pPr marL="285750" indent="-285750">
              <a:buFont typeface="Wingdings" panose="05000000000000000000" pitchFamily="2" charset="2"/>
              <a:buChar char="v"/>
            </a:pP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Calibri" panose="020F0502020204030204" pitchFamily="34" charset="0"/>
                <a:cs typeface="Calibri" panose="020F0502020204030204" pitchFamily="34" charset="0"/>
              </a:rPr>
              <a:t>Most of the cars have seating capacity of 5, 7 and 4 and these cars having higher prices than other cars.</a:t>
            </a:r>
          </a:p>
          <a:p>
            <a:pPr marL="285750" indent="-285750">
              <a:buFont typeface="Wingdings" panose="05000000000000000000" pitchFamily="2" charset="2"/>
              <a:buChar char="v"/>
            </a:pPr>
            <a:endParaRPr lang="en-IN" sz="2000" b="1" dirty="0">
              <a:solidFill>
                <a:schemeClr val="bg1">
                  <a:lumMod val="95000"/>
                  <a:lumOff val="5000"/>
                </a:schemeClr>
              </a:solidFill>
              <a:latin typeface="Century" panose="02040604050505020304" pitchFamily="18" charset="0"/>
              <a:cs typeface="Calibri" panose="020F0502020204030204" pitchFamily="34" charset="0"/>
            </a:endParaRPr>
          </a:p>
          <a:p>
            <a:pPr marL="285750" indent="-285750">
              <a:buFont typeface="Wingdings" panose="05000000000000000000" pitchFamily="2" charset="2"/>
              <a:buChar char="v"/>
            </a:pPr>
            <a:r>
              <a:rPr lang="en-IN" sz="2000" b="1" dirty="0">
                <a:solidFill>
                  <a:schemeClr val="bg1">
                    <a:lumMod val="95000"/>
                    <a:lumOff val="5000"/>
                  </a:schemeClr>
                </a:solidFill>
                <a:latin typeface="Century" panose="02040604050505020304" pitchFamily="18" charset="0"/>
                <a:ea typeface="Calibri" panose="020F0502020204030204" pitchFamily="34" charset="0"/>
              </a:rPr>
              <a:t>O</a:t>
            </a:r>
            <a:r>
              <a:rPr kumimoji="0" lang="en-IN" sz="2000" b="1" i="0" u="none" strike="noStrike" kern="1200" cap="none" spc="0" normalizeH="0" baseline="0" noProof="0" dirty="0" err="1">
                <a:ln>
                  <a:noFill/>
                </a:ln>
                <a:solidFill>
                  <a:schemeClr val="bg1">
                    <a:lumMod val="95000"/>
                    <a:lumOff val="5000"/>
                  </a:schemeClr>
                </a:solidFill>
                <a:effectLst/>
                <a:uLnTx/>
                <a:uFillTx/>
                <a:latin typeface="Century" panose="02040604050505020304" pitchFamily="18" charset="0"/>
                <a:ea typeface="Calibri" panose="020F0502020204030204" pitchFamily="34" charset="0"/>
                <a:cs typeface="+mn-cs"/>
              </a:rPr>
              <a:t>lder</a:t>
            </a:r>
            <a:r>
              <a:rPr kumimoji="0" lang="en-IN" sz="2000" b="1" i="0" u="none" strike="noStrike" kern="1200" cap="none" spc="0" normalizeH="0" baseline="0" noProof="0" dirty="0">
                <a:ln>
                  <a:noFill/>
                </a:ln>
                <a:solidFill>
                  <a:schemeClr val="bg1">
                    <a:lumMod val="95000"/>
                    <a:lumOff val="5000"/>
                  </a:schemeClr>
                </a:solidFill>
                <a:effectLst/>
                <a:uLnTx/>
                <a:uFillTx/>
                <a:latin typeface="Century" panose="02040604050505020304" pitchFamily="18" charset="0"/>
                <a:ea typeface="Calibri" panose="020F0502020204030204" pitchFamily="34" charset="0"/>
                <a:cs typeface="+mn-cs"/>
              </a:rPr>
              <a:t> cars are having very lower prices when compared to the new cars that is the cars having very less age.</a:t>
            </a:r>
          </a:p>
          <a:p>
            <a:pPr marL="285750" indent="-285750">
              <a:buFont typeface="Wingdings" panose="05000000000000000000" pitchFamily="2" charset="2"/>
              <a:buChar char="v"/>
            </a:pPr>
            <a:endParaRPr lang="en-IN" sz="2000" b="1" dirty="0">
              <a:solidFill>
                <a:schemeClr val="bg1">
                  <a:lumMod val="95000"/>
                  <a:lumOff val="5000"/>
                </a:schemeClr>
              </a:solidFill>
              <a:latin typeface="Century" panose="02040604050505020304" pitchFamily="18" charset="0"/>
            </a:endParaRPr>
          </a:p>
          <a:p>
            <a:pPr marL="285750" indent="-285750">
              <a:buFont typeface="Wingdings" panose="05000000000000000000" pitchFamily="2" charset="2"/>
              <a:buChar char="v"/>
            </a:pPr>
            <a:r>
              <a:rPr lang="en-IN" sz="2000" b="1" dirty="0">
                <a:solidFill>
                  <a:schemeClr val="bg1">
                    <a:lumMod val="95000"/>
                    <a:lumOff val="5000"/>
                  </a:schemeClr>
                </a:solidFill>
                <a:latin typeface="Century" panose="02040604050505020304" pitchFamily="18" charset="0"/>
              </a:rPr>
              <a:t>We can conclude that as the car age decrease, then the car price is increases.</a:t>
            </a:r>
            <a:endParaRPr lang="en-IN" sz="2000" b="1" dirty="0">
              <a:solidFill>
                <a:schemeClr val="bg1">
                  <a:lumMod val="95000"/>
                  <a:lumOff val="5000"/>
                </a:schemeClr>
              </a:solidFill>
              <a:latin typeface="Bahnschrift SemiBold" panose="020B0502040204020203" pitchFamily="34" charset="0"/>
            </a:endParaRPr>
          </a:p>
          <a:p>
            <a:pPr marL="285750" indent="-285750">
              <a:buFont typeface="Wingdings" panose="05000000000000000000" pitchFamily="2" charset="2"/>
              <a:buChar char="v"/>
            </a:pPr>
            <a:endParaRPr lang="en-IN" sz="2000" dirty="0">
              <a:solidFill>
                <a:schemeClr val="accent6">
                  <a:lumMod val="50000"/>
                </a:schemeClr>
              </a:solidFill>
              <a:latin typeface="Bahnschrift SemiBold" panose="020B0502040204020203" pitchFamily="34" charset="0"/>
            </a:endParaRPr>
          </a:p>
        </p:txBody>
      </p:sp>
    </p:spTree>
    <p:extLst>
      <p:ext uri="{BB962C8B-B14F-4D97-AF65-F5344CB8AC3E}">
        <p14:creationId xmlns:p14="http://schemas.microsoft.com/office/powerpoint/2010/main" val="121192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47FD416D-54C2-40E3-2A87-FC74701A3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04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PencilGrayscale/>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7E64ED4-51AC-53CE-D3A2-4DF002755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15" y="717452"/>
            <a:ext cx="11633982" cy="61405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FB761D-FF8A-79CA-DBA9-CF5ECD59FC65}"/>
              </a:ext>
            </a:extLst>
          </p:cNvPr>
          <p:cNvSpPr txBox="1"/>
          <p:nvPr/>
        </p:nvSpPr>
        <p:spPr>
          <a:xfrm>
            <a:off x="3502856" y="207443"/>
            <a:ext cx="7737230" cy="461665"/>
          </a:xfrm>
          <a:prstGeom prst="rect">
            <a:avLst/>
          </a:prstGeom>
          <a:noFill/>
        </p:spPr>
        <p:txBody>
          <a:bodyPr wrap="square" rtlCol="0">
            <a:spAutoFit/>
          </a:bodyPr>
          <a:lstStyle/>
          <a:p>
            <a:r>
              <a:rPr lang="en-IN" sz="2400" b="1" dirty="0">
                <a:solidFill>
                  <a:schemeClr val="bg1">
                    <a:lumMod val="95000"/>
                    <a:lumOff val="5000"/>
                  </a:schemeClr>
                </a:solidFill>
              </a:rPr>
              <a:t>Visualizing the Feature Vs Car Price using the </a:t>
            </a:r>
            <a:r>
              <a:rPr lang="en-IN" sz="2400" b="1" dirty="0" err="1">
                <a:solidFill>
                  <a:schemeClr val="bg1">
                    <a:lumMod val="95000"/>
                    <a:lumOff val="5000"/>
                  </a:schemeClr>
                </a:solidFill>
              </a:rPr>
              <a:t>Stripplot</a:t>
            </a:r>
            <a:endParaRPr lang="en-IN" sz="2400" b="1" dirty="0">
              <a:solidFill>
                <a:schemeClr val="bg1">
                  <a:lumMod val="95000"/>
                  <a:lumOff val="5000"/>
                </a:schemeClr>
              </a:solidFill>
            </a:endParaRPr>
          </a:p>
        </p:txBody>
      </p:sp>
    </p:spTree>
    <p:extLst>
      <p:ext uri="{BB962C8B-B14F-4D97-AF65-F5344CB8AC3E}">
        <p14:creationId xmlns:p14="http://schemas.microsoft.com/office/powerpoint/2010/main" val="352817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D0D1287-30DB-9C0F-E2D4-6048E5B16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6775"/>
            <a:ext cx="12192000" cy="62812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F28B9E-10E6-6399-1D64-E69DB76306F6}"/>
              </a:ext>
            </a:extLst>
          </p:cNvPr>
          <p:cNvSpPr txBox="1"/>
          <p:nvPr/>
        </p:nvSpPr>
        <p:spPr>
          <a:xfrm>
            <a:off x="3563815" y="0"/>
            <a:ext cx="5627077" cy="461665"/>
          </a:xfrm>
          <a:prstGeom prst="rect">
            <a:avLst/>
          </a:prstGeom>
          <a:noFill/>
        </p:spPr>
        <p:txBody>
          <a:bodyPr wrap="square" rtlCol="0">
            <a:spAutoFit/>
          </a:bodyPr>
          <a:lstStyle/>
          <a:p>
            <a:r>
              <a:rPr lang="en-IN" sz="2400" dirty="0">
                <a:solidFill>
                  <a:schemeClr val="bg1">
                    <a:lumMod val="95000"/>
                    <a:lumOff val="5000"/>
                  </a:schemeClr>
                </a:solidFill>
                <a:latin typeface="Bahnschrift SemiBold Condensed" panose="020B0502040204020203" pitchFamily="34" charset="0"/>
              </a:rPr>
              <a:t>Visualizing the </a:t>
            </a:r>
            <a:r>
              <a:rPr lang="en-IN" sz="2400" dirty="0" err="1">
                <a:solidFill>
                  <a:schemeClr val="bg1">
                    <a:lumMod val="95000"/>
                    <a:lumOff val="5000"/>
                  </a:schemeClr>
                </a:solidFill>
                <a:latin typeface="Bahnschrift SemiBold Condensed" panose="020B0502040204020203" pitchFamily="34" charset="0"/>
              </a:rPr>
              <a:t>Pairplot</a:t>
            </a:r>
            <a:r>
              <a:rPr lang="en-IN" sz="2400" dirty="0">
                <a:solidFill>
                  <a:schemeClr val="bg1">
                    <a:lumMod val="95000"/>
                    <a:lumOff val="5000"/>
                  </a:schemeClr>
                </a:solidFill>
                <a:latin typeface="Bahnschrift SemiBold Condensed" panose="020B0502040204020203" pitchFamily="34" charset="0"/>
              </a:rPr>
              <a:t> with Car Price</a:t>
            </a:r>
          </a:p>
        </p:txBody>
      </p:sp>
    </p:spTree>
    <p:extLst>
      <p:ext uri="{BB962C8B-B14F-4D97-AF65-F5344CB8AC3E}">
        <p14:creationId xmlns:p14="http://schemas.microsoft.com/office/powerpoint/2010/main" val="110394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GlowDiffused intensity="7"/>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CE4DF36-39D0-DA14-1118-D6B7DAA0B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2196"/>
            <a:ext cx="12182620" cy="495182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89C6AD-6F63-FA4E-7137-CB1B24B1C874}"/>
              </a:ext>
            </a:extLst>
          </p:cNvPr>
          <p:cNvSpPr txBox="1"/>
          <p:nvPr/>
        </p:nvSpPr>
        <p:spPr>
          <a:xfrm>
            <a:off x="1336431" y="182880"/>
            <a:ext cx="7680960"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IN" sz="2800" dirty="0">
                <a:solidFill>
                  <a:schemeClr val="accent4">
                    <a:lumMod val="50000"/>
                  </a:schemeClr>
                </a:solidFill>
                <a:latin typeface="Bahnschrift SemiBold Condensed" panose="020B0502040204020203" pitchFamily="34" charset="0"/>
              </a:rPr>
              <a:t>Checking the Outliers using the Box plot</a:t>
            </a:r>
          </a:p>
        </p:txBody>
      </p:sp>
      <p:sp>
        <p:nvSpPr>
          <p:cNvPr id="3" name="TextBox 2">
            <a:extLst>
              <a:ext uri="{FF2B5EF4-FFF2-40B4-BE49-F238E27FC236}">
                <a16:creationId xmlns:a16="http://schemas.microsoft.com/office/drawing/2014/main" id="{60646873-1BDE-5035-E8C4-D14632A6E5E0}"/>
              </a:ext>
            </a:extLst>
          </p:cNvPr>
          <p:cNvSpPr txBox="1"/>
          <p:nvPr/>
        </p:nvSpPr>
        <p:spPr>
          <a:xfrm>
            <a:off x="590843" y="5824025"/>
            <a:ext cx="10044332" cy="923330"/>
          </a:xfrm>
          <a:prstGeom prst="rect">
            <a:avLst/>
          </a:prstGeom>
          <a:noFill/>
        </p:spPr>
        <p:txBody>
          <a:bodyPr wrap="square" rtlCol="0">
            <a:spAutoFit/>
          </a:bodyPr>
          <a:lstStyle/>
          <a:p>
            <a:r>
              <a:rPr lang="en-IN" dirty="0">
                <a:solidFill>
                  <a:schemeClr val="bg1"/>
                </a:solidFill>
              </a:rPr>
              <a:t>In the box plot we see that is some columns Outliers is present.</a:t>
            </a:r>
          </a:p>
          <a:p>
            <a:r>
              <a:rPr lang="en-IN" dirty="0">
                <a:solidFill>
                  <a:schemeClr val="bg1"/>
                </a:solidFill>
              </a:rPr>
              <a:t>Outliers is present in </a:t>
            </a:r>
            <a:r>
              <a:rPr lang="en-IN" dirty="0" err="1">
                <a:solidFill>
                  <a:schemeClr val="bg1"/>
                </a:solidFill>
              </a:rPr>
              <a:t>Milleage</a:t>
            </a:r>
            <a:r>
              <a:rPr lang="en-IN" dirty="0">
                <a:solidFill>
                  <a:schemeClr val="bg1"/>
                </a:solidFill>
              </a:rPr>
              <a:t>, Width, Height, Running Kms, Car Price.</a:t>
            </a:r>
          </a:p>
          <a:p>
            <a:r>
              <a:rPr lang="en-IN" dirty="0">
                <a:solidFill>
                  <a:schemeClr val="bg1"/>
                </a:solidFill>
              </a:rPr>
              <a:t>As Car Price is target variable, we can ignore it. We removed the Outliers using the zscore method.</a:t>
            </a:r>
          </a:p>
        </p:txBody>
      </p:sp>
    </p:spTree>
    <p:extLst>
      <p:ext uri="{BB962C8B-B14F-4D97-AF65-F5344CB8AC3E}">
        <p14:creationId xmlns:p14="http://schemas.microsoft.com/office/powerpoint/2010/main" val="285073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DA99363-5DBE-4AC1-D98A-02249B8EC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47114"/>
            <a:ext cx="12337366" cy="6210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5CABAB-7CFA-B378-AF14-A090B26B70BC}"/>
              </a:ext>
            </a:extLst>
          </p:cNvPr>
          <p:cNvSpPr txBox="1"/>
          <p:nvPr/>
        </p:nvSpPr>
        <p:spPr>
          <a:xfrm>
            <a:off x="1955409" y="112541"/>
            <a:ext cx="7174523"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IN" sz="2400" dirty="0">
                <a:solidFill>
                  <a:schemeClr val="accent6">
                    <a:lumMod val="50000"/>
                  </a:schemeClr>
                </a:solidFill>
                <a:latin typeface="Matura MT Script Capitals" panose="03020802060602070202" pitchFamily="66" charset="0"/>
              </a:rPr>
              <a:t>Correlation of Features</a:t>
            </a:r>
          </a:p>
        </p:txBody>
      </p:sp>
    </p:spTree>
    <p:extLst>
      <p:ext uri="{BB962C8B-B14F-4D97-AF65-F5344CB8AC3E}">
        <p14:creationId xmlns:p14="http://schemas.microsoft.com/office/powerpoint/2010/main" val="1730957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22BEEBB9-124F-D9A0-904E-9DE8F25DF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316394"/>
          </a:xfrm>
          <a:prstGeom prst="rect">
            <a:avLst/>
          </a:prstGeom>
          <a:solidFill>
            <a:schemeClr val="tx1">
              <a:lumMod val="95000"/>
            </a:schemeClr>
          </a:solidFill>
        </p:spPr>
      </p:pic>
      <p:sp>
        <p:nvSpPr>
          <p:cNvPr id="2" name="TextBox 1">
            <a:extLst>
              <a:ext uri="{FF2B5EF4-FFF2-40B4-BE49-F238E27FC236}">
                <a16:creationId xmlns:a16="http://schemas.microsoft.com/office/drawing/2014/main" id="{41709248-C8D9-A1D3-A548-E022226B65EF}"/>
              </a:ext>
            </a:extLst>
          </p:cNvPr>
          <p:cNvSpPr txBox="1"/>
          <p:nvPr/>
        </p:nvSpPr>
        <p:spPr>
          <a:xfrm>
            <a:off x="1139482" y="6225737"/>
            <a:ext cx="10827433" cy="646331"/>
          </a:xfrm>
          <a:prstGeom prst="rect">
            <a:avLst/>
          </a:prstGeom>
          <a:noFill/>
        </p:spPr>
        <p:txBody>
          <a:bodyPr wrap="square" rtlCol="0">
            <a:spAutoFit/>
          </a:bodyPr>
          <a:lstStyle/>
          <a:p>
            <a:r>
              <a:rPr lang="en-IN" b="1" dirty="0" err="1">
                <a:solidFill>
                  <a:schemeClr val="bg1"/>
                </a:solidFill>
              </a:rPr>
              <a:t>Milleage</a:t>
            </a:r>
            <a:r>
              <a:rPr lang="en-IN" b="1" dirty="0">
                <a:solidFill>
                  <a:schemeClr val="bg1"/>
                </a:solidFill>
              </a:rPr>
              <a:t> is less correlated, fuel type is highly correlated. Car Age, Running Kms, Engine, Wheel Base, Gear Transmission, Length is negatively correlated with target variable Car Price</a:t>
            </a:r>
          </a:p>
        </p:txBody>
      </p:sp>
    </p:spTree>
    <p:extLst>
      <p:ext uri="{BB962C8B-B14F-4D97-AF65-F5344CB8AC3E}">
        <p14:creationId xmlns:p14="http://schemas.microsoft.com/office/powerpoint/2010/main" val="124452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E5F47F-6925-8EE0-6636-CC322F628D67}"/>
              </a:ext>
            </a:extLst>
          </p:cNvPr>
          <p:cNvPicPr>
            <a:picLocks noChangeAspect="1"/>
          </p:cNvPicPr>
          <p:nvPr/>
        </p:nvPicPr>
        <p:blipFill>
          <a:blip r:embed="rId3"/>
          <a:stretch>
            <a:fillRect/>
          </a:stretch>
        </p:blipFill>
        <p:spPr>
          <a:xfrm>
            <a:off x="1083504" y="1027894"/>
            <a:ext cx="9804889" cy="4802212"/>
          </a:xfrm>
          <a:prstGeom prst="rect">
            <a:avLst/>
          </a:prstGeom>
        </p:spPr>
      </p:pic>
      <p:sp>
        <p:nvSpPr>
          <p:cNvPr id="4" name="TextBox 3">
            <a:extLst>
              <a:ext uri="{FF2B5EF4-FFF2-40B4-BE49-F238E27FC236}">
                <a16:creationId xmlns:a16="http://schemas.microsoft.com/office/drawing/2014/main" id="{4E3BFA52-F9D5-EA3C-7373-01D607C54769}"/>
              </a:ext>
            </a:extLst>
          </p:cNvPr>
          <p:cNvSpPr txBox="1"/>
          <p:nvPr/>
        </p:nvSpPr>
        <p:spPr>
          <a:xfrm>
            <a:off x="1842867" y="126609"/>
            <a:ext cx="7821637" cy="707886"/>
          </a:xfrm>
          <a:prstGeom prst="rect">
            <a:avLst/>
          </a:prstGeom>
          <a:noFill/>
        </p:spPr>
        <p:txBody>
          <a:bodyPr wrap="square" rtlCol="0">
            <a:spAutoFit/>
          </a:bodyPr>
          <a:lstStyle/>
          <a:p>
            <a:pPr algn="ctr"/>
            <a:r>
              <a:rPr lang="en-I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ahnschrift SemiBold" panose="020B0502040204020203" pitchFamily="34" charset="0"/>
              </a:rPr>
              <a:t>Variation Inflation Factor</a:t>
            </a:r>
          </a:p>
        </p:txBody>
      </p:sp>
      <p:sp>
        <p:nvSpPr>
          <p:cNvPr id="6" name="TextBox 5">
            <a:extLst>
              <a:ext uri="{FF2B5EF4-FFF2-40B4-BE49-F238E27FC236}">
                <a16:creationId xmlns:a16="http://schemas.microsoft.com/office/drawing/2014/main" id="{00BB7E6F-EF43-DE5F-9881-59BB08A23918}"/>
              </a:ext>
            </a:extLst>
          </p:cNvPr>
          <p:cNvSpPr txBox="1"/>
          <p:nvPr/>
        </p:nvSpPr>
        <p:spPr>
          <a:xfrm>
            <a:off x="1688123" y="6133514"/>
            <a:ext cx="8187397" cy="646331"/>
          </a:xfrm>
          <a:prstGeom prst="rect">
            <a:avLst/>
          </a:prstGeom>
          <a:noFill/>
        </p:spPr>
        <p:txBody>
          <a:bodyPr wrap="square" rtlCol="0">
            <a:spAutoFit/>
          </a:bodyPr>
          <a:lstStyle/>
          <a:p>
            <a:r>
              <a:rPr lang="en-IN" b="1" dirty="0">
                <a:solidFill>
                  <a:schemeClr val="bg1"/>
                </a:solidFill>
              </a:rPr>
              <a:t>As we see there is no high Inflation factor present in the data. It shows that no Multi-collinearity exist.</a:t>
            </a:r>
          </a:p>
        </p:txBody>
      </p:sp>
    </p:spTree>
    <p:extLst>
      <p:ext uri="{BB962C8B-B14F-4D97-AF65-F5344CB8AC3E}">
        <p14:creationId xmlns:p14="http://schemas.microsoft.com/office/powerpoint/2010/main" val="1373867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emen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A635E-D6FE-6984-F132-3E795B6E3E9A}"/>
              </a:ext>
            </a:extLst>
          </p:cNvPr>
          <p:cNvSpPr/>
          <p:nvPr/>
        </p:nvSpPr>
        <p:spPr>
          <a:xfrm>
            <a:off x="1609924" y="153796"/>
            <a:ext cx="5764720" cy="923330"/>
          </a:xfrm>
          <a:prstGeom prst="rect">
            <a:avLst/>
          </a:prstGeom>
          <a:noFill/>
        </p:spPr>
        <p:txBody>
          <a:bodyPr wrap="none" lIns="91440" tIns="45720" rIns="91440" bIns="45720">
            <a:spAutoFit/>
          </a:bodyPr>
          <a:lstStyle/>
          <a:p>
            <a:pPr algn="ctr"/>
            <a:r>
              <a:rPr lang="en-IN" sz="5400" b="1" cap="none" spc="0" dirty="0">
                <a:ln w="12700">
                  <a:solidFill>
                    <a:schemeClr val="accent5"/>
                  </a:solidFill>
                  <a:prstDash val="solid"/>
                </a:ln>
                <a:solidFill>
                  <a:srgbClr val="FF0000"/>
                </a:solidFill>
                <a:effectLst/>
              </a:rPr>
              <a:t>MODEL BUILDING</a:t>
            </a:r>
          </a:p>
        </p:txBody>
      </p:sp>
      <p:pic>
        <p:nvPicPr>
          <p:cNvPr id="6" name="Picture 5">
            <a:extLst>
              <a:ext uri="{FF2B5EF4-FFF2-40B4-BE49-F238E27FC236}">
                <a16:creationId xmlns:a16="http://schemas.microsoft.com/office/drawing/2014/main" id="{E4F2E148-7EC3-AAEE-9AF1-5A45D7CC07F3}"/>
              </a:ext>
            </a:extLst>
          </p:cNvPr>
          <p:cNvPicPr>
            <a:picLocks noChangeAspect="1"/>
          </p:cNvPicPr>
          <p:nvPr/>
        </p:nvPicPr>
        <p:blipFill>
          <a:blip r:embed="rId4"/>
          <a:stretch>
            <a:fillRect/>
          </a:stretch>
        </p:blipFill>
        <p:spPr>
          <a:xfrm>
            <a:off x="6324600" y="904875"/>
            <a:ext cx="5867400" cy="4159494"/>
          </a:xfrm>
          <a:prstGeom prst="rect">
            <a:avLst/>
          </a:prstGeom>
        </p:spPr>
      </p:pic>
      <p:sp>
        <p:nvSpPr>
          <p:cNvPr id="7" name="TextBox 6">
            <a:extLst>
              <a:ext uri="{FF2B5EF4-FFF2-40B4-BE49-F238E27FC236}">
                <a16:creationId xmlns:a16="http://schemas.microsoft.com/office/drawing/2014/main" id="{7632E714-A6AE-C2BD-3A91-0ED2A3FBB7D8}"/>
              </a:ext>
            </a:extLst>
          </p:cNvPr>
          <p:cNvSpPr txBox="1"/>
          <p:nvPr/>
        </p:nvSpPr>
        <p:spPr>
          <a:xfrm>
            <a:off x="407963" y="1308295"/>
            <a:ext cx="5459438" cy="5632311"/>
          </a:xfrm>
          <a:prstGeom prst="rect">
            <a:avLst/>
          </a:prstGeom>
          <a:noFill/>
        </p:spPr>
        <p:txBody>
          <a:bodyPr wrap="square" rtlCol="0">
            <a:spAutoFit/>
          </a:bodyPr>
          <a:lstStyle/>
          <a:p>
            <a:r>
              <a:rPr lang="en-IN" sz="2400" dirty="0">
                <a:latin typeface="Bahnschrift SemiBold" panose="020B0502040204020203" pitchFamily="34" charset="0"/>
              </a:rPr>
              <a:t>In this project, Car Price is our target variable, it is continuous. We use the Regression algorithm to build the Machine Learning Model.</a:t>
            </a:r>
          </a:p>
          <a:p>
            <a:endParaRPr lang="en-IN" sz="2400" dirty="0">
              <a:latin typeface="Bahnschrift SemiBold" panose="020B0502040204020203" pitchFamily="34" charset="0"/>
            </a:endParaRPr>
          </a:p>
          <a:p>
            <a:r>
              <a:rPr lang="en-IN" sz="2400" dirty="0">
                <a:latin typeface="Bahnschrift SemiBold" panose="020B0502040204020203" pitchFamily="34" charset="0"/>
              </a:rPr>
              <a:t>The algorithm used in the dataset is:</a:t>
            </a:r>
          </a:p>
          <a:p>
            <a:endParaRPr lang="en-IN" sz="2400" dirty="0">
              <a:latin typeface="Bahnschrift SemiBold" panose="020B0502040204020203" pitchFamily="34" charset="0"/>
            </a:endParaRPr>
          </a:p>
          <a:p>
            <a:pPr marL="342900" indent="-342900">
              <a:buFont typeface="Wingdings" panose="05000000000000000000" pitchFamily="2" charset="2"/>
              <a:buChar char="Ø"/>
            </a:pPr>
            <a:r>
              <a:rPr lang="en-IN" sz="2400" dirty="0">
                <a:latin typeface="Bahnschrift SemiBold" panose="020B0502040204020203" pitchFamily="34" charset="0"/>
              </a:rPr>
              <a:t> Random Forest Regressor</a:t>
            </a:r>
          </a:p>
          <a:p>
            <a:pPr marL="342900" indent="-342900">
              <a:buFont typeface="Wingdings" panose="05000000000000000000" pitchFamily="2" charset="2"/>
              <a:buChar char="Ø"/>
            </a:pPr>
            <a:r>
              <a:rPr lang="en-IN" sz="2400" dirty="0">
                <a:latin typeface="Bahnschrift SemiBold" panose="020B0502040204020203" pitchFamily="34" charset="0"/>
              </a:rPr>
              <a:t>Decision Tree Regressor</a:t>
            </a:r>
          </a:p>
          <a:p>
            <a:pPr marL="342900" indent="-342900">
              <a:buFont typeface="Wingdings" panose="05000000000000000000" pitchFamily="2" charset="2"/>
              <a:buChar char="Ø"/>
            </a:pPr>
            <a:r>
              <a:rPr lang="en-IN" sz="2400" dirty="0">
                <a:latin typeface="Bahnschrift SemiBold" panose="020B0502040204020203" pitchFamily="34" charset="0"/>
              </a:rPr>
              <a:t>KNeighbors Regressor</a:t>
            </a:r>
          </a:p>
          <a:p>
            <a:pPr marL="342900" indent="-342900">
              <a:buFont typeface="Wingdings" panose="05000000000000000000" pitchFamily="2" charset="2"/>
              <a:buChar char="Ø"/>
            </a:pPr>
            <a:r>
              <a:rPr lang="en-IN" sz="2400" dirty="0">
                <a:latin typeface="Bahnschrift SemiBold" panose="020B0502040204020203" pitchFamily="34" charset="0"/>
              </a:rPr>
              <a:t>Gradient Boosting Regressor</a:t>
            </a:r>
          </a:p>
          <a:p>
            <a:pPr marL="342900" indent="-342900">
              <a:buFont typeface="Wingdings" panose="05000000000000000000" pitchFamily="2" charset="2"/>
              <a:buChar char="Ø"/>
            </a:pPr>
            <a:r>
              <a:rPr lang="en-IN" sz="2400" dirty="0">
                <a:latin typeface="Bahnschrift SemiBold" panose="020B0502040204020203" pitchFamily="34" charset="0"/>
              </a:rPr>
              <a:t>XGB Regressor</a:t>
            </a:r>
          </a:p>
          <a:p>
            <a:pPr marL="342900" indent="-342900">
              <a:buFont typeface="Wingdings" panose="05000000000000000000" pitchFamily="2" charset="2"/>
              <a:buChar char="Ø"/>
            </a:pPr>
            <a:r>
              <a:rPr lang="en-IN" sz="2400" dirty="0">
                <a:latin typeface="Bahnschrift SemiBold" panose="020B0502040204020203" pitchFamily="34" charset="0"/>
              </a:rPr>
              <a:t>Bagging Regressor</a:t>
            </a:r>
          </a:p>
          <a:p>
            <a:pPr marL="342900" indent="-342900">
              <a:buFont typeface="Wingdings" panose="05000000000000000000" pitchFamily="2" charset="2"/>
              <a:buChar char="Ø"/>
            </a:pPr>
            <a:r>
              <a:rPr lang="en-IN" sz="2400" dirty="0">
                <a:latin typeface="Bahnschrift SemiBold" panose="020B0502040204020203" pitchFamily="34" charset="0"/>
              </a:rPr>
              <a:t>Ada Boost Regressor</a:t>
            </a:r>
          </a:p>
          <a:p>
            <a:pPr marL="342900" indent="-342900">
              <a:buFont typeface="Wingdings" panose="05000000000000000000" pitchFamily="2" charset="2"/>
              <a:buChar char="Ø"/>
            </a:pPr>
            <a:endParaRPr lang="en-IN" sz="2400" dirty="0">
              <a:latin typeface="Bahnschrift SemiBold" panose="020B0502040204020203" pitchFamily="34" charset="0"/>
            </a:endParaRPr>
          </a:p>
        </p:txBody>
      </p:sp>
    </p:spTree>
    <p:extLst>
      <p:ext uri="{BB962C8B-B14F-4D97-AF65-F5344CB8AC3E}">
        <p14:creationId xmlns:p14="http://schemas.microsoft.com/office/powerpoint/2010/main" val="1071267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1966276" y="0"/>
            <a:ext cx="7865551"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Random Forest Regressor</a:t>
            </a:r>
          </a:p>
        </p:txBody>
      </p:sp>
      <p:pic>
        <p:nvPicPr>
          <p:cNvPr id="5" name="Picture 4">
            <a:extLst>
              <a:ext uri="{FF2B5EF4-FFF2-40B4-BE49-F238E27FC236}">
                <a16:creationId xmlns:a16="http://schemas.microsoft.com/office/drawing/2014/main" id="{4ACE1B7B-305C-4A67-C764-02EEEC1778A0}"/>
              </a:ext>
            </a:extLst>
          </p:cNvPr>
          <p:cNvPicPr>
            <a:picLocks noChangeAspect="1"/>
          </p:cNvPicPr>
          <p:nvPr/>
        </p:nvPicPr>
        <p:blipFill>
          <a:blip r:embed="rId3"/>
          <a:stretch>
            <a:fillRect/>
          </a:stretch>
        </p:blipFill>
        <p:spPr>
          <a:xfrm>
            <a:off x="998806" y="1012874"/>
            <a:ext cx="9819249" cy="4290646"/>
          </a:xfrm>
          <a:prstGeom prst="rect">
            <a:avLst/>
          </a:prstGeom>
        </p:spPr>
      </p:pic>
      <p:sp>
        <p:nvSpPr>
          <p:cNvPr id="6" name="TextBox 5">
            <a:extLst>
              <a:ext uri="{FF2B5EF4-FFF2-40B4-BE49-F238E27FC236}">
                <a16:creationId xmlns:a16="http://schemas.microsoft.com/office/drawing/2014/main" id="{CCCCE1F8-B42D-9D65-4A16-BF119F678DE4}"/>
              </a:ext>
            </a:extLst>
          </p:cNvPr>
          <p:cNvSpPr txBox="1"/>
          <p:nvPr/>
        </p:nvSpPr>
        <p:spPr>
          <a:xfrm>
            <a:off x="998806" y="5641145"/>
            <a:ext cx="10775852" cy="461665"/>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Random Forest Regressor model gives the R2 Score 92.5%</a:t>
            </a:r>
          </a:p>
        </p:txBody>
      </p:sp>
    </p:spTree>
    <p:extLst>
      <p:ext uri="{BB962C8B-B14F-4D97-AF65-F5344CB8AC3E}">
        <p14:creationId xmlns:p14="http://schemas.microsoft.com/office/powerpoint/2010/main" val="104503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2284442" y="0"/>
            <a:ext cx="7229223"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Decision Tree Regressor</a:t>
            </a:r>
          </a:p>
        </p:txBody>
      </p:sp>
      <p:sp>
        <p:nvSpPr>
          <p:cNvPr id="6" name="TextBox 5">
            <a:extLst>
              <a:ext uri="{FF2B5EF4-FFF2-40B4-BE49-F238E27FC236}">
                <a16:creationId xmlns:a16="http://schemas.microsoft.com/office/drawing/2014/main" id="{CCCCE1F8-B42D-9D65-4A16-BF119F678DE4}"/>
              </a:ext>
            </a:extLst>
          </p:cNvPr>
          <p:cNvSpPr txBox="1"/>
          <p:nvPr/>
        </p:nvSpPr>
        <p:spPr>
          <a:xfrm>
            <a:off x="998806" y="5785441"/>
            <a:ext cx="10775852" cy="461665"/>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Decision Tree Regressor model gives the R2 Score 86.6%</a:t>
            </a:r>
          </a:p>
        </p:txBody>
      </p:sp>
      <p:pic>
        <p:nvPicPr>
          <p:cNvPr id="4" name="Picture 3">
            <a:extLst>
              <a:ext uri="{FF2B5EF4-FFF2-40B4-BE49-F238E27FC236}">
                <a16:creationId xmlns:a16="http://schemas.microsoft.com/office/drawing/2014/main" id="{51B13D0C-AF1D-322D-5202-EB1BD954BDC7}"/>
              </a:ext>
            </a:extLst>
          </p:cNvPr>
          <p:cNvPicPr>
            <a:picLocks noChangeAspect="1"/>
          </p:cNvPicPr>
          <p:nvPr/>
        </p:nvPicPr>
        <p:blipFill>
          <a:blip r:embed="rId3"/>
          <a:stretch>
            <a:fillRect/>
          </a:stretch>
        </p:blipFill>
        <p:spPr>
          <a:xfrm>
            <a:off x="1550505" y="1067627"/>
            <a:ext cx="9024730" cy="4573517"/>
          </a:xfrm>
          <a:prstGeom prst="rect">
            <a:avLst/>
          </a:prstGeom>
        </p:spPr>
      </p:pic>
    </p:spTree>
    <p:extLst>
      <p:ext uri="{BB962C8B-B14F-4D97-AF65-F5344CB8AC3E}">
        <p14:creationId xmlns:p14="http://schemas.microsoft.com/office/powerpoint/2010/main" val="139572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2482446" y="0"/>
            <a:ext cx="6833217" cy="923330"/>
          </a:xfrm>
          <a:prstGeom prst="rect">
            <a:avLst/>
          </a:prstGeom>
          <a:noFill/>
        </p:spPr>
        <p:txBody>
          <a:bodyPr wrap="none" lIns="91440" tIns="45720" rIns="91440" bIns="45720">
            <a:spAutoFit/>
          </a:bodyPr>
          <a:lstStyle/>
          <a:p>
            <a:pPr algn="ctr"/>
            <a:r>
              <a:rPr lang="en-IN" sz="5400" b="1"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KNeighbors </a:t>
            </a: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Regressor</a:t>
            </a:r>
          </a:p>
        </p:txBody>
      </p:sp>
      <p:sp>
        <p:nvSpPr>
          <p:cNvPr id="6" name="TextBox 5">
            <a:extLst>
              <a:ext uri="{FF2B5EF4-FFF2-40B4-BE49-F238E27FC236}">
                <a16:creationId xmlns:a16="http://schemas.microsoft.com/office/drawing/2014/main" id="{CCCCE1F8-B42D-9D65-4A16-BF119F678DE4}"/>
              </a:ext>
            </a:extLst>
          </p:cNvPr>
          <p:cNvSpPr txBox="1"/>
          <p:nvPr/>
        </p:nvSpPr>
        <p:spPr>
          <a:xfrm>
            <a:off x="998806" y="5785441"/>
            <a:ext cx="10775852" cy="830997"/>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KNeighbors Regressor model gives the R2 Score 43.4%. KNeighbors Regressor didn’t gives the good R2 Score.</a:t>
            </a:r>
          </a:p>
        </p:txBody>
      </p:sp>
      <p:pic>
        <p:nvPicPr>
          <p:cNvPr id="5" name="Picture 4">
            <a:extLst>
              <a:ext uri="{FF2B5EF4-FFF2-40B4-BE49-F238E27FC236}">
                <a16:creationId xmlns:a16="http://schemas.microsoft.com/office/drawing/2014/main" id="{BA1B9D44-14B2-66EA-BC45-551820569B57}"/>
              </a:ext>
            </a:extLst>
          </p:cNvPr>
          <p:cNvPicPr>
            <a:picLocks noChangeAspect="1"/>
          </p:cNvPicPr>
          <p:nvPr/>
        </p:nvPicPr>
        <p:blipFill>
          <a:blip r:embed="rId3"/>
          <a:stretch>
            <a:fillRect/>
          </a:stretch>
        </p:blipFill>
        <p:spPr>
          <a:xfrm>
            <a:off x="1659421" y="1138030"/>
            <a:ext cx="8650770" cy="4467640"/>
          </a:xfrm>
          <a:prstGeom prst="rect">
            <a:avLst/>
          </a:prstGeom>
        </p:spPr>
      </p:pic>
    </p:spTree>
    <p:extLst>
      <p:ext uri="{BB962C8B-B14F-4D97-AF65-F5344CB8AC3E}">
        <p14:creationId xmlns:p14="http://schemas.microsoft.com/office/powerpoint/2010/main" val="372713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49C4-8A83-378B-7023-7F23C953F160}"/>
              </a:ext>
            </a:extLst>
          </p:cNvPr>
          <p:cNvSpPr>
            <a:spLocks noGrp="1"/>
          </p:cNvSpPr>
          <p:nvPr>
            <p:ph type="title"/>
          </p:nvPr>
        </p:nvSpPr>
        <p:spPr/>
        <p:txBody>
          <a:bodyPr/>
          <a:lstStyle/>
          <a:p>
            <a:r>
              <a:rPr lang="en-IN" dirty="0">
                <a:latin typeface="Bahnschrift" panose="020B0502040204020203" pitchFamily="34" charset="0"/>
              </a:rPr>
              <a:t>Agenda</a:t>
            </a:r>
          </a:p>
        </p:txBody>
      </p:sp>
      <p:sp>
        <p:nvSpPr>
          <p:cNvPr id="3" name="Content Placeholder 2">
            <a:extLst>
              <a:ext uri="{FF2B5EF4-FFF2-40B4-BE49-F238E27FC236}">
                <a16:creationId xmlns:a16="http://schemas.microsoft.com/office/drawing/2014/main" id="{AE88C110-6616-85CD-F33E-376D6454CF96}"/>
              </a:ext>
            </a:extLst>
          </p:cNvPr>
          <p:cNvSpPr>
            <a:spLocks noGrp="1"/>
          </p:cNvSpPr>
          <p:nvPr>
            <p:ph idx="1"/>
          </p:nvPr>
        </p:nvSpPr>
        <p:spPr>
          <a:xfrm>
            <a:off x="1154954" y="2603500"/>
            <a:ext cx="8825659" cy="3956326"/>
          </a:xfrm>
        </p:spPr>
        <p:txBody>
          <a:bodyPr>
            <a:normAutofit lnSpcReduction="10000"/>
          </a:bodyPr>
          <a:lstStyle/>
          <a:p>
            <a:r>
              <a:rPr lang="en-IN" dirty="0">
                <a:solidFill>
                  <a:schemeClr val="tx1"/>
                </a:solidFill>
              </a:rPr>
              <a:t>Introduction</a:t>
            </a:r>
          </a:p>
          <a:p>
            <a:r>
              <a:rPr lang="en-IN" dirty="0">
                <a:solidFill>
                  <a:schemeClr val="tx1"/>
                </a:solidFill>
              </a:rPr>
              <a:t>Problem Statement</a:t>
            </a:r>
          </a:p>
          <a:p>
            <a:r>
              <a:rPr lang="en-IN" dirty="0">
                <a:solidFill>
                  <a:schemeClr val="tx1"/>
                </a:solidFill>
              </a:rPr>
              <a:t>Problem Understanding</a:t>
            </a:r>
          </a:p>
          <a:p>
            <a:r>
              <a:rPr lang="en-IN" dirty="0">
                <a:solidFill>
                  <a:schemeClr val="tx1"/>
                </a:solidFill>
              </a:rPr>
              <a:t>What is Used Cars and its Benefits</a:t>
            </a:r>
          </a:p>
          <a:p>
            <a:r>
              <a:rPr lang="en-IN" dirty="0">
                <a:solidFill>
                  <a:schemeClr val="tx1"/>
                </a:solidFill>
              </a:rPr>
              <a:t>Exploratory Data Analysis</a:t>
            </a:r>
          </a:p>
          <a:p>
            <a:r>
              <a:rPr lang="en-IN" dirty="0">
                <a:solidFill>
                  <a:schemeClr val="tx1"/>
                </a:solidFill>
              </a:rPr>
              <a:t>Data Visualization</a:t>
            </a:r>
          </a:p>
          <a:p>
            <a:r>
              <a:rPr lang="en-IN" dirty="0">
                <a:solidFill>
                  <a:schemeClr val="tx1"/>
                </a:solidFill>
              </a:rPr>
              <a:t>Model Building</a:t>
            </a:r>
          </a:p>
          <a:p>
            <a:r>
              <a:rPr lang="en-IN" dirty="0">
                <a:solidFill>
                  <a:schemeClr val="tx1"/>
                </a:solidFill>
              </a:rPr>
              <a:t>Hyper Parameter Tuning</a:t>
            </a:r>
          </a:p>
          <a:p>
            <a:r>
              <a:rPr lang="en-IN" dirty="0">
                <a:solidFill>
                  <a:schemeClr val="tx1"/>
                </a:solidFill>
              </a:rPr>
              <a:t>Predicting the Car Price from Final Model</a:t>
            </a:r>
          </a:p>
          <a:p>
            <a:r>
              <a:rPr lang="en-IN" dirty="0">
                <a:solidFill>
                  <a:schemeClr val="tx1"/>
                </a:solidFill>
              </a:rPr>
              <a:t>Saving the Model.</a:t>
            </a:r>
          </a:p>
        </p:txBody>
      </p:sp>
    </p:spTree>
    <p:extLst>
      <p:ext uri="{BB962C8B-B14F-4D97-AF65-F5344CB8AC3E}">
        <p14:creationId xmlns:p14="http://schemas.microsoft.com/office/powerpoint/2010/main" val="3160092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1524656" y="0"/>
            <a:ext cx="8748805" cy="923330"/>
          </a:xfrm>
          <a:prstGeom prst="rect">
            <a:avLst/>
          </a:prstGeom>
          <a:noFill/>
        </p:spPr>
        <p:txBody>
          <a:bodyPr wrap="none" lIns="91440" tIns="45720" rIns="91440" bIns="45720">
            <a:spAutoFit/>
          </a:bodyPr>
          <a:lstStyle/>
          <a:p>
            <a:pPr algn="ctr"/>
            <a:r>
              <a:rPr lang="en-IN" sz="5400" b="1"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Gradient Boosting </a:t>
            </a: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Regressor</a:t>
            </a:r>
          </a:p>
        </p:txBody>
      </p:sp>
      <p:sp>
        <p:nvSpPr>
          <p:cNvPr id="6" name="TextBox 5">
            <a:extLst>
              <a:ext uri="{FF2B5EF4-FFF2-40B4-BE49-F238E27FC236}">
                <a16:creationId xmlns:a16="http://schemas.microsoft.com/office/drawing/2014/main" id="{CCCCE1F8-B42D-9D65-4A16-BF119F678DE4}"/>
              </a:ext>
            </a:extLst>
          </p:cNvPr>
          <p:cNvSpPr txBox="1"/>
          <p:nvPr/>
        </p:nvSpPr>
        <p:spPr>
          <a:xfrm>
            <a:off x="503583" y="5785441"/>
            <a:ext cx="11489634" cy="461665"/>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Gradient Boosting Regressor model gives the R2 Score 65.1%.</a:t>
            </a:r>
          </a:p>
        </p:txBody>
      </p:sp>
      <p:pic>
        <p:nvPicPr>
          <p:cNvPr id="4" name="Picture 3">
            <a:extLst>
              <a:ext uri="{FF2B5EF4-FFF2-40B4-BE49-F238E27FC236}">
                <a16:creationId xmlns:a16="http://schemas.microsoft.com/office/drawing/2014/main" id="{95762F09-2B17-C427-5B21-3CC14819AF55}"/>
              </a:ext>
            </a:extLst>
          </p:cNvPr>
          <p:cNvPicPr>
            <a:picLocks noChangeAspect="1"/>
          </p:cNvPicPr>
          <p:nvPr/>
        </p:nvPicPr>
        <p:blipFill>
          <a:blip r:embed="rId3"/>
          <a:stretch>
            <a:fillRect/>
          </a:stretch>
        </p:blipFill>
        <p:spPr>
          <a:xfrm>
            <a:off x="1370564" y="1045886"/>
            <a:ext cx="8939627" cy="4559784"/>
          </a:xfrm>
          <a:prstGeom prst="rect">
            <a:avLst/>
          </a:prstGeom>
        </p:spPr>
      </p:pic>
    </p:spTree>
    <p:extLst>
      <p:ext uri="{BB962C8B-B14F-4D97-AF65-F5344CB8AC3E}">
        <p14:creationId xmlns:p14="http://schemas.microsoft.com/office/powerpoint/2010/main" val="1847226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3592978" y="0"/>
            <a:ext cx="4612161" cy="923330"/>
          </a:xfrm>
          <a:prstGeom prst="rect">
            <a:avLst/>
          </a:prstGeom>
          <a:noFill/>
        </p:spPr>
        <p:txBody>
          <a:bodyPr wrap="none" lIns="91440" tIns="45720" rIns="91440" bIns="45720">
            <a:spAutoFit/>
          </a:bodyPr>
          <a:lstStyle/>
          <a:p>
            <a:pPr algn="ctr"/>
            <a:r>
              <a:rPr lang="en-IN" sz="5400" b="1"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XGB </a:t>
            </a: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Regressor</a:t>
            </a:r>
          </a:p>
        </p:txBody>
      </p:sp>
      <p:sp>
        <p:nvSpPr>
          <p:cNvPr id="6" name="TextBox 5">
            <a:extLst>
              <a:ext uri="{FF2B5EF4-FFF2-40B4-BE49-F238E27FC236}">
                <a16:creationId xmlns:a16="http://schemas.microsoft.com/office/drawing/2014/main" id="{CCCCE1F8-B42D-9D65-4A16-BF119F678DE4}"/>
              </a:ext>
            </a:extLst>
          </p:cNvPr>
          <p:cNvSpPr txBox="1"/>
          <p:nvPr/>
        </p:nvSpPr>
        <p:spPr>
          <a:xfrm>
            <a:off x="503583" y="5785441"/>
            <a:ext cx="11489634" cy="461665"/>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XGB Regressor model gives the R2 Score 91.1%.</a:t>
            </a:r>
          </a:p>
        </p:txBody>
      </p:sp>
      <p:pic>
        <p:nvPicPr>
          <p:cNvPr id="5" name="Picture 4">
            <a:extLst>
              <a:ext uri="{FF2B5EF4-FFF2-40B4-BE49-F238E27FC236}">
                <a16:creationId xmlns:a16="http://schemas.microsoft.com/office/drawing/2014/main" id="{BA54119F-0E4A-81FF-9FC7-03DA4FF1C4D5}"/>
              </a:ext>
            </a:extLst>
          </p:cNvPr>
          <p:cNvPicPr>
            <a:picLocks noChangeAspect="1"/>
          </p:cNvPicPr>
          <p:nvPr/>
        </p:nvPicPr>
        <p:blipFill>
          <a:blip r:embed="rId3"/>
          <a:stretch>
            <a:fillRect/>
          </a:stretch>
        </p:blipFill>
        <p:spPr>
          <a:xfrm>
            <a:off x="1271380" y="923329"/>
            <a:ext cx="9529142" cy="4602827"/>
          </a:xfrm>
          <a:prstGeom prst="rect">
            <a:avLst/>
          </a:prstGeom>
        </p:spPr>
      </p:pic>
    </p:spTree>
    <p:extLst>
      <p:ext uri="{BB962C8B-B14F-4D97-AF65-F5344CB8AC3E}">
        <p14:creationId xmlns:p14="http://schemas.microsoft.com/office/powerpoint/2010/main" val="210756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3009038" y="0"/>
            <a:ext cx="5780045" cy="923330"/>
          </a:xfrm>
          <a:prstGeom prst="rect">
            <a:avLst/>
          </a:prstGeom>
          <a:noFill/>
        </p:spPr>
        <p:txBody>
          <a:bodyPr wrap="none" lIns="91440" tIns="45720" rIns="91440" bIns="45720">
            <a:spAutoFit/>
          </a:bodyPr>
          <a:lstStyle/>
          <a:p>
            <a:pPr algn="ctr"/>
            <a:r>
              <a:rPr lang="en-IN" sz="5400" b="1"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Bagging </a:t>
            </a:r>
            <a:r>
              <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Regressor</a:t>
            </a:r>
          </a:p>
        </p:txBody>
      </p:sp>
      <p:sp>
        <p:nvSpPr>
          <p:cNvPr id="6" name="TextBox 5">
            <a:extLst>
              <a:ext uri="{FF2B5EF4-FFF2-40B4-BE49-F238E27FC236}">
                <a16:creationId xmlns:a16="http://schemas.microsoft.com/office/drawing/2014/main" id="{CCCCE1F8-B42D-9D65-4A16-BF119F678DE4}"/>
              </a:ext>
            </a:extLst>
          </p:cNvPr>
          <p:cNvSpPr txBox="1"/>
          <p:nvPr/>
        </p:nvSpPr>
        <p:spPr>
          <a:xfrm>
            <a:off x="583096" y="5839491"/>
            <a:ext cx="11489634" cy="461665"/>
          </a:xfrm>
          <a:prstGeom prst="rect">
            <a:avLst/>
          </a:prstGeom>
          <a:noFill/>
        </p:spPr>
        <p:txBody>
          <a:bodyPr wrap="square" rtlCol="0">
            <a:spAutoFit/>
          </a:bodyPr>
          <a:lstStyle/>
          <a:p>
            <a:r>
              <a:rPr lang="en-IN" sz="2400" b="1" dirty="0">
                <a:solidFill>
                  <a:schemeClr val="bg1"/>
                </a:solidFill>
                <a:latin typeface="Arial Black" panose="020B0A04020102020204" pitchFamily="34" charset="0"/>
              </a:rPr>
              <a:t>The Bagging Regressor model gives the R2 Score 91.2%.</a:t>
            </a:r>
          </a:p>
        </p:txBody>
      </p:sp>
      <p:pic>
        <p:nvPicPr>
          <p:cNvPr id="4" name="Picture 3">
            <a:extLst>
              <a:ext uri="{FF2B5EF4-FFF2-40B4-BE49-F238E27FC236}">
                <a16:creationId xmlns:a16="http://schemas.microsoft.com/office/drawing/2014/main" id="{D32940FC-F66A-8902-8BB4-269BF9648CD8}"/>
              </a:ext>
            </a:extLst>
          </p:cNvPr>
          <p:cNvPicPr>
            <a:picLocks noChangeAspect="1"/>
          </p:cNvPicPr>
          <p:nvPr/>
        </p:nvPicPr>
        <p:blipFill>
          <a:blip r:embed="rId3"/>
          <a:stretch>
            <a:fillRect/>
          </a:stretch>
        </p:blipFill>
        <p:spPr>
          <a:xfrm>
            <a:off x="1378412" y="923330"/>
            <a:ext cx="9041296" cy="4759226"/>
          </a:xfrm>
          <a:prstGeom prst="rect">
            <a:avLst/>
          </a:prstGeom>
        </p:spPr>
      </p:pic>
    </p:spTree>
    <p:extLst>
      <p:ext uri="{BB962C8B-B14F-4D97-AF65-F5344CB8AC3E}">
        <p14:creationId xmlns:p14="http://schemas.microsoft.com/office/powerpoint/2010/main" val="554034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462E6-29A2-EE3D-0BA5-56AA65C0412C}"/>
              </a:ext>
            </a:extLst>
          </p:cNvPr>
          <p:cNvSpPr/>
          <p:nvPr/>
        </p:nvSpPr>
        <p:spPr>
          <a:xfrm>
            <a:off x="2503008" y="0"/>
            <a:ext cx="6792116" cy="923330"/>
          </a:xfrm>
          <a:prstGeom prst="rect">
            <a:avLst/>
          </a:prstGeom>
          <a:noFill/>
        </p:spPr>
        <p:txBody>
          <a:bodyPr wrap="none" lIns="91440" tIns="45720" rIns="91440" bIns="45720">
            <a:spAutoFit/>
          </a:bodyPr>
          <a:lstStyle/>
          <a:p>
            <a:pPr algn="ctr"/>
            <a:r>
              <a:rPr lang="en-IN" sz="5400" b="1"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Cross Validation Score</a:t>
            </a:r>
            <a:endParaRPr lang="en-IN" sz="5400" b="1" cap="none" spc="0" dirty="0">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endParaRPr>
          </a:p>
        </p:txBody>
      </p:sp>
      <p:pic>
        <p:nvPicPr>
          <p:cNvPr id="5" name="Picture 4">
            <a:extLst>
              <a:ext uri="{FF2B5EF4-FFF2-40B4-BE49-F238E27FC236}">
                <a16:creationId xmlns:a16="http://schemas.microsoft.com/office/drawing/2014/main" id="{9ECC4548-7C03-90C9-E394-1903AB09E215}"/>
              </a:ext>
            </a:extLst>
          </p:cNvPr>
          <p:cNvPicPr>
            <a:picLocks noChangeAspect="1"/>
          </p:cNvPicPr>
          <p:nvPr/>
        </p:nvPicPr>
        <p:blipFill>
          <a:blip r:embed="rId4"/>
          <a:stretch>
            <a:fillRect/>
          </a:stretch>
        </p:blipFill>
        <p:spPr>
          <a:xfrm>
            <a:off x="871756" y="923330"/>
            <a:ext cx="10649683" cy="4591205"/>
          </a:xfrm>
          <a:prstGeom prst="rect">
            <a:avLst/>
          </a:prstGeom>
        </p:spPr>
      </p:pic>
      <p:sp>
        <p:nvSpPr>
          <p:cNvPr id="7" name="TextBox 6">
            <a:extLst>
              <a:ext uri="{FF2B5EF4-FFF2-40B4-BE49-F238E27FC236}">
                <a16:creationId xmlns:a16="http://schemas.microsoft.com/office/drawing/2014/main" id="{3E48DA20-2460-06C8-A73A-478F46277A0C}"/>
              </a:ext>
            </a:extLst>
          </p:cNvPr>
          <p:cNvSpPr txBox="1"/>
          <p:nvPr/>
        </p:nvSpPr>
        <p:spPr>
          <a:xfrm>
            <a:off x="1397390" y="5711484"/>
            <a:ext cx="9397219" cy="923330"/>
          </a:xfrm>
          <a:prstGeom prst="rect">
            <a:avLst/>
          </a:prstGeom>
          <a:noFill/>
        </p:spPr>
        <p:txBody>
          <a:bodyPr wrap="square" rtlCol="0">
            <a:spAutoFit/>
          </a:bodyPr>
          <a:lstStyle/>
          <a:p>
            <a:r>
              <a:rPr lang="en-IN" dirty="0">
                <a:solidFill>
                  <a:schemeClr val="bg2">
                    <a:lumMod val="75000"/>
                  </a:schemeClr>
                </a:solidFill>
                <a:latin typeface="Arial Black" panose="020B0A04020102020204" pitchFamily="34" charset="0"/>
              </a:rPr>
              <a:t>In Cross Validation score, we analyse various machine learning model. Random Forest Regressor gives a good r2 score and cross validation score. So, we will consider Random Forest Regressor as a final model</a:t>
            </a:r>
          </a:p>
        </p:txBody>
      </p:sp>
    </p:spTree>
    <p:extLst>
      <p:ext uri="{BB962C8B-B14F-4D97-AF65-F5344CB8AC3E}">
        <p14:creationId xmlns:p14="http://schemas.microsoft.com/office/powerpoint/2010/main" val="60871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63281-5D23-B193-7A0E-5B6FE5FD20F8}"/>
              </a:ext>
            </a:extLst>
          </p:cNvPr>
          <p:cNvSpPr txBox="1"/>
          <p:nvPr/>
        </p:nvSpPr>
        <p:spPr>
          <a:xfrm>
            <a:off x="1597397" y="174317"/>
            <a:ext cx="8136835" cy="646331"/>
          </a:xfrm>
          <a:prstGeom prst="rect">
            <a:avLst/>
          </a:prstGeom>
          <a:noFill/>
          <a:effectLst>
            <a:innerShdw blurRad="63500" dist="50800" dir="16200000">
              <a:prstClr val="black">
                <a:alpha val="50000"/>
              </a:prstClr>
            </a:innerShdw>
          </a:effectLst>
        </p:spPr>
        <p:txBody>
          <a:bodyPr wrap="square" rtlCol="0">
            <a:spAutoFit/>
          </a:bodyPr>
          <a:lstStyle/>
          <a:p>
            <a:pPr algn="ctr"/>
            <a:r>
              <a:rPr lang="en-IN" sz="3600" b="1" dirty="0">
                <a:ln w="12700">
                  <a:solidFill>
                    <a:schemeClr val="tx2">
                      <a:lumMod val="75000"/>
                    </a:schemeClr>
                  </a:solidFill>
                  <a:prstDash val="solid"/>
                </a:ln>
                <a:solidFill>
                  <a:schemeClr val="bg2">
                    <a:lumMod val="75000"/>
                  </a:schemeClr>
                </a:solidFill>
                <a:effectLst>
                  <a:outerShdw dist="38100" dir="2640000" algn="bl" rotWithShape="0">
                    <a:schemeClr val="tx2">
                      <a:lumMod val="75000"/>
                    </a:schemeClr>
                  </a:outerShdw>
                </a:effectLst>
                <a:latin typeface="Arial Black" panose="020B0A04020102020204" pitchFamily="34" charset="0"/>
              </a:rPr>
              <a:t>Hyper Parameter Tuning</a:t>
            </a:r>
          </a:p>
        </p:txBody>
      </p:sp>
      <p:pic>
        <p:nvPicPr>
          <p:cNvPr id="6" name="Picture 5">
            <a:extLst>
              <a:ext uri="{FF2B5EF4-FFF2-40B4-BE49-F238E27FC236}">
                <a16:creationId xmlns:a16="http://schemas.microsoft.com/office/drawing/2014/main" id="{3897070C-F94F-6262-6E7E-D16B4ADB901D}"/>
              </a:ext>
            </a:extLst>
          </p:cNvPr>
          <p:cNvPicPr>
            <a:picLocks noChangeAspect="1"/>
          </p:cNvPicPr>
          <p:nvPr/>
        </p:nvPicPr>
        <p:blipFill>
          <a:blip r:embed="rId3"/>
          <a:stretch>
            <a:fillRect/>
          </a:stretch>
        </p:blipFill>
        <p:spPr>
          <a:xfrm>
            <a:off x="210577" y="948787"/>
            <a:ext cx="5885423" cy="5734897"/>
          </a:xfrm>
          <a:prstGeom prst="rect">
            <a:avLst/>
          </a:prstGeom>
        </p:spPr>
      </p:pic>
      <p:pic>
        <p:nvPicPr>
          <p:cNvPr id="8" name="Picture 7">
            <a:extLst>
              <a:ext uri="{FF2B5EF4-FFF2-40B4-BE49-F238E27FC236}">
                <a16:creationId xmlns:a16="http://schemas.microsoft.com/office/drawing/2014/main" id="{B8364326-8899-74FD-BE4E-BAB70FB2EBF2}"/>
              </a:ext>
            </a:extLst>
          </p:cNvPr>
          <p:cNvPicPr>
            <a:picLocks noChangeAspect="1"/>
          </p:cNvPicPr>
          <p:nvPr/>
        </p:nvPicPr>
        <p:blipFill>
          <a:blip r:embed="rId4"/>
          <a:stretch>
            <a:fillRect/>
          </a:stretch>
        </p:blipFill>
        <p:spPr>
          <a:xfrm>
            <a:off x="6259096" y="948787"/>
            <a:ext cx="5722327" cy="5734896"/>
          </a:xfrm>
          <a:prstGeom prst="rect">
            <a:avLst/>
          </a:prstGeom>
        </p:spPr>
      </p:pic>
    </p:spTree>
    <p:extLst>
      <p:ext uri="{BB962C8B-B14F-4D97-AF65-F5344CB8AC3E}">
        <p14:creationId xmlns:p14="http://schemas.microsoft.com/office/powerpoint/2010/main" val="390628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77A88-44BC-6754-3299-602CD2BCE87A}"/>
              </a:ext>
            </a:extLst>
          </p:cNvPr>
          <p:cNvPicPr>
            <a:picLocks noChangeAspect="1"/>
          </p:cNvPicPr>
          <p:nvPr/>
        </p:nvPicPr>
        <p:blipFill>
          <a:blip r:embed="rId3"/>
          <a:stretch>
            <a:fillRect/>
          </a:stretch>
        </p:blipFill>
        <p:spPr>
          <a:xfrm>
            <a:off x="323558" y="886265"/>
            <a:ext cx="5772442" cy="4581085"/>
          </a:xfrm>
          <a:prstGeom prst="rect">
            <a:avLst/>
          </a:prstGeom>
        </p:spPr>
      </p:pic>
      <p:sp>
        <p:nvSpPr>
          <p:cNvPr id="5" name="Rectangle 4">
            <a:extLst>
              <a:ext uri="{FF2B5EF4-FFF2-40B4-BE49-F238E27FC236}">
                <a16:creationId xmlns:a16="http://schemas.microsoft.com/office/drawing/2014/main" id="{A25075F6-ACB2-CE63-5912-64DC80FB1F7C}"/>
              </a:ext>
            </a:extLst>
          </p:cNvPr>
          <p:cNvSpPr/>
          <p:nvPr/>
        </p:nvSpPr>
        <p:spPr>
          <a:xfrm>
            <a:off x="2958120" y="0"/>
            <a:ext cx="5741188"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atura MT Script Capitals" panose="03020802060602070202" pitchFamily="66" charset="0"/>
              </a:rPr>
              <a:t>Saving the Model</a:t>
            </a:r>
            <a:endPar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6388" name="Picture 4">
            <a:extLst>
              <a:ext uri="{FF2B5EF4-FFF2-40B4-BE49-F238E27FC236}">
                <a16:creationId xmlns:a16="http://schemas.microsoft.com/office/drawing/2014/main" id="{E1B6587F-E9F1-8894-C5D0-39B8C4224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773" y="923330"/>
            <a:ext cx="5772442" cy="4731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1B35A4-ADE5-0010-C220-3E368D04B6F0}"/>
              </a:ext>
            </a:extLst>
          </p:cNvPr>
          <p:cNvSpPr txBox="1"/>
          <p:nvPr/>
        </p:nvSpPr>
        <p:spPr>
          <a:xfrm>
            <a:off x="780610" y="5753686"/>
            <a:ext cx="10874326" cy="923330"/>
          </a:xfrm>
          <a:prstGeom prst="rect">
            <a:avLst/>
          </a:prstGeom>
          <a:noFill/>
        </p:spPr>
        <p:txBody>
          <a:bodyPr wrap="square" rtlCol="0">
            <a:spAutoFit/>
          </a:bodyPr>
          <a:lstStyle/>
          <a:p>
            <a:r>
              <a:rPr lang="en-IN" dirty="0">
                <a:solidFill>
                  <a:schemeClr val="bg2">
                    <a:lumMod val="75000"/>
                  </a:schemeClr>
                </a:solidFill>
                <a:latin typeface="Arial Black" panose="020B0A04020102020204" pitchFamily="34" charset="0"/>
              </a:rPr>
              <a:t>We have saved our final model using the pickle and plot the actual and predicted value. The plot gives a linear relationship between the actual and predicted value of the car price</a:t>
            </a:r>
          </a:p>
        </p:txBody>
      </p:sp>
    </p:spTree>
    <p:extLst>
      <p:ext uri="{BB962C8B-B14F-4D97-AF65-F5344CB8AC3E}">
        <p14:creationId xmlns:p14="http://schemas.microsoft.com/office/powerpoint/2010/main" val="320928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32D700-20E6-C6EA-0766-D9F5A77B4A3F}"/>
              </a:ext>
            </a:extLst>
          </p:cNvPr>
          <p:cNvSpPr/>
          <p:nvPr/>
        </p:nvSpPr>
        <p:spPr>
          <a:xfrm>
            <a:off x="3753371" y="238202"/>
            <a:ext cx="5360506" cy="923330"/>
          </a:xfrm>
          <a:prstGeom prst="rect">
            <a:avLst/>
          </a:prstGeom>
          <a:noFill/>
        </p:spPr>
        <p:txBody>
          <a:bodyPr wrap="none" lIns="91440" tIns="45720" rIns="91440" bIns="45720">
            <a:spAutoFit/>
          </a:bodyPr>
          <a:lstStyle/>
          <a:p>
            <a:pPr algn="ctr"/>
            <a:r>
              <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A04020102020204" pitchFamily="34" charset="0"/>
              </a:rPr>
              <a:t>CONCLUSION</a:t>
            </a: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TextBox 4">
            <a:extLst>
              <a:ext uri="{FF2B5EF4-FFF2-40B4-BE49-F238E27FC236}">
                <a16:creationId xmlns:a16="http://schemas.microsoft.com/office/drawing/2014/main" id="{212D4606-35A4-71E5-60CF-FAF3186F8676}"/>
              </a:ext>
            </a:extLst>
          </p:cNvPr>
          <p:cNvSpPr txBox="1"/>
          <p:nvPr/>
        </p:nvSpPr>
        <p:spPr>
          <a:xfrm>
            <a:off x="708073" y="1161532"/>
            <a:ext cx="11052517" cy="6186309"/>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Arial Black" panose="020B0A04020102020204" pitchFamily="34" charset="0"/>
              </a:rPr>
              <a:t>First I have scrapped the data from </a:t>
            </a:r>
            <a:r>
              <a:rPr lang="en-IN" dirty="0" err="1">
                <a:latin typeface="Arial Black" panose="020B0A04020102020204" pitchFamily="34" charset="0"/>
              </a:rPr>
              <a:t>cardekho</a:t>
            </a:r>
            <a:r>
              <a:rPr lang="en-IN" dirty="0">
                <a:latin typeface="Arial Black" panose="020B0A04020102020204" pitchFamily="34" charset="0"/>
              </a:rPr>
              <a:t> website using the Selenium.</a:t>
            </a:r>
          </a:p>
          <a:p>
            <a:endParaRPr lang="en-IN" dirty="0">
              <a:latin typeface="Arial Black" panose="020B0A04020102020204" pitchFamily="34" charset="0"/>
            </a:endParaRPr>
          </a:p>
          <a:p>
            <a:pPr marL="285750" indent="-285750">
              <a:buFont typeface="Wingdings" panose="05000000000000000000" pitchFamily="2" charset="2"/>
              <a:buChar char="q"/>
            </a:pPr>
            <a:r>
              <a:rPr lang="en-IN" dirty="0">
                <a:latin typeface="Arial Black" panose="020B0A04020102020204" pitchFamily="34" charset="0"/>
              </a:rPr>
              <a:t>Imported the data in the </a:t>
            </a:r>
            <a:r>
              <a:rPr lang="en-IN" dirty="0" err="1">
                <a:latin typeface="Arial Black" panose="020B0A04020102020204" pitchFamily="34" charset="0"/>
              </a:rPr>
              <a:t>Jupyter</a:t>
            </a:r>
            <a:r>
              <a:rPr lang="en-IN" dirty="0">
                <a:latin typeface="Arial Black" panose="020B0A04020102020204" pitchFamily="34" charset="0"/>
              </a:rPr>
              <a:t> Notebook. We have done the data cleaning, date pre-processing. Removed the Outliers and Skewness from data to avoid any discrepancy in the data. So, that it will not impact in the data accuracy.</a:t>
            </a:r>
          </a:p>
          <a:p>
            <a:pPr marL="285750" indent="-285750">
              <a:buFont typeface="Wingdings" panose="05000000000000000000" pitchFamily="2" charset="2"/>
              <a:buChar char="q"/>
            </a:pPr>
            <a:endParaRPr lang="en-IN" dirty="0">
              <a:latin typeface="Arial Black" panose="020B0A04020102020204" pitchFamily="34" charset="0"/>
            </a:endParaRPr>
          </a:p>
          <a:p>
            <a:pPr marL="285750" indent="-285750">
              <a:buFont typeface="Wingdings" panose="05000000000000000000" pitchFamily="2" charset="2"/>
              <a:buChar char="q"/>
            </a:pPr>
            <a:r>
              <a:rPr lang="en-IN" dirty="0">
                <a:latin typeface="Arial Black" panose="020B0A04020102020204" pitchFamily="34" charset="0"/>
              </a:rPr>
              <a:t> Visualized the data using the different visualization plot like </a:t>
            </a:r>
            <a:r>
              <a:rPr lang="en-IN" dirty="0" err="1">
                <a:latin typeface="Arial Black" panose="020B0A04020102020204" pitchFamily="34" charset="0"/>
              </a:rPr>
              <a:t>dist</a:t>
            </a:r>
            <a:r>
              <a:rPr lang="en-IN" dirty="0">
                <a:latin typeface="Arial Black" panose="020B0A04020102020204" pitchFamily="34" charset="0"/>
              </a:rPr>
              <a:t> plot, reg plot, </a:t>
            </a:r>
            <a:r>
              <a:rPr lang="en-IN" dirty="0" err="1">
                <a:latin typeface="Arial Black" panose="020B0A04020102020204" pitchFamily="34" charset="0"/>
              </a:rPr>
              <a:t>stipplot</a:t>
            </a:r>
            <a:r>
              <a:rPr lang="en-IN" dirty="0">
                <a:latin typeface="Arial Black" panose="020B0A04020102020204" pitchFamily="34" charset="0"/>
              </a:rPr>
              <a:t>, violin plot, box plot, </a:t>
            </a:r>
            <a:r>
              <a:rPr lang="en-IN" dirty="0" err="1">
                <a:latin typeface="Arial Black" panose="020B0A04020102020204" pitchFamily="34" charset="0"/>
              </a:rPr>
              <a:t>kde</a:t>
            </a:r>
            <a:r>
              <a:rPr lang="en-IN" dirty="0">
                <a:latin typeface="Arial Black" panose="020B0A04020102020204" pitchFamily="34" charset="0"/>
              </a:rPr>
              <a:t>.</a:t>
            </a:r>
          </a:p>
          <a:p>
            <a:pPr marL="285750" indent="-285750">
              <a:buFont typeface="Wingdings" panose="05000000000000000000" pitchFamily="2" charset="2"/>
              <a:buChar char="q"/>
            </a:pPr>
            <a:endParaRPr lang="en-IN" dirty="0">
              <a:latin typeface="Arial Black" panose="020B0A04020102020204" pitchFamily="34" charset="0"/>
            </a:endParaRPr>
          </a:p>
          <a:p>
            <a:pPr marL="285750" indent="-285750">
              <a:buFont typeface="Wingdings" panose="05000000000000000000" pitchFamily="2" charset="2"/>
              <a:buChar char="q"/>
            </a:pPr>
            <a:r>
              <a:rPr lang="en-IN" dirty="0">
                <a:latin typeface="Arial Black" panose="020B0A04020102020204" pitchFamily="34" charset="0"/>
              </a:rPr>
              <a:t>Checked the Variation Inflation factor, scaled the data and build the various machine learning model and checked the r2 score and cross validation of each model.</a:t>
            </a:r>
          </a:p>
          <a:p>
            <a:pPr marL="285750" indent="-285750">
              <a:buFont typeface="Wingdings" panose="05000000000000000000" pitchFamily="2" charset="2"/>
              <a:buChar char="q"/>
            </a:pPr>
            <a:endParaRPr lang="en-IN" dirty="0">
              <a:latin typeface="Arial Black" panose="020B0A04020102020204" pitchFamily="34" charset="0"/>
            </a:endParaRPr>
          </a:p>
          <a:p>
            <a:pPr marL="285750" indent="-285750">
              <a:buFont typeface="Wingdings" panose="05000000000000000000" pitchFamily="2" charset="2"/>
              <a:buChar char="q"/>
            </a:pPr>
            <a:r>
              <a:rPr lang="en-IN" dirty="0">
                <a:latin typeface="Arial Black" panose="020B0A04020102020204" pitchFamily="34" charset="0"/>
              </a:rPr>
              <a:t>Then we have done the hyper parameter </a:t>
            </a:r>
            <a:r>
              <a:rPr lang="en-IN" dirty="0" err="1">
                <a:latin typeface="Arial Black" panose="020B0A04020102020204" pitchFamily="34" charset="0"/>
              </a:rPr>
              <a:t>tuinig</a:t>
            </a:r>
            <a:r>
              <a:rPr lang="en-IN" dirty="0">
                <a:latin typeface="Arial Black" panose="020B0A04020102020204" pitchFamily="34" charset="0"/>
              </a:rPr>
              <a:t> to increase the accuracy for our final mode. Finally we have saved the model for future use.</a:t>
            </a:r>
          </a:p>
          <a:p>
            <a:pPr marL="285750" indent="-285750">
              <a:buFont typeface="Wingdings" panose="05000000000000000000" pitchFamily="2" charset="2"/>
              <a:buChar char="q"/>
            </a:pPr>
            <a:endParaRPr lang="en-IN" dirty="0">
              <a:latin typeface="Arial Black" panose="020B0A04020102020204" pitchFamily="34" charset="0"/>
            </a:endParaRPr>
          </a:p>
          <a:p>
            <a:pPr marL="285750" indent="-285750">
              <a:buFont typeface="Wingdings" panose="05000000000000000000" pitchFamily="2" charset="2"/>
              <a:buChar char="q"/>
            </a:pPr>
            <a:r>
              <a:rPr lang="en-IN" dirty="0">
                <a:latin typeface="Arial Black" panose="020B0A04020102020204" pitchFamily="34" charset="0"/>
              </a:rPr>
              <a:t>We have predicted the car price, the price of car almost near to the actual car price value. This will help the trader to understand and predicted the care price.</a:t>
            </a:r>
          </a:p>
          <a:p>
            <a:endParaRPr lang="en-IN" dirty="0">
              <a:latin typeface="Arial Black" panose="020B0A04020102020204" pitchFamily="34" charset="0"/>
            </a:endParaRPr>
          </a:p>
          <a:p>
            <a:endParaRPr lang="en-IN" dirty="0">
              <a:latin typeface="Arial Black" panose="020B0A04020102020204" pitchFamily="34" charset="0"/>
            </a:endParaRPr>
          </a:p>
          <a:p>
            <a:endParaRPr lang="en-IN" dirty="0">
              <a:latin typeface="Arial Black" panose="020B0A04020102020204" pitchFamily="34" charset="0"/>
            </a:endParaRPr>
          </a:p>
          <a:p>
            <a:endParaRPr lang="en-IN" dirty="0">
              <a:latin typeface="Arial Black" panose="020B0A04020102020204" pitchFamily="34" charset="0"/>
            </a:endParaRPr>
          </a:p>
        </p:txBody>
      </p:sp>
    </p:spTree>
    <p:extLst>
      <p:ext uri="{BB962C8B-B14F-4D97-AF65-F5344CB8AC3E}">
        <p14:creationId xmlns:p14="http://schemas.microsoft.com/office/powerpoint/2010/main" val="388359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5D772-8DE2-0833-82C1-8576426614D5}"/>
              </a:ext>
            </a:extLst>
          </p:cNvPr>
          <p:cNvSpPr/>
          <p:nvPr/>
        </p:nvSpPr>
        <p:spPr>
          <a:xfrm>
            <a:off x="2942781" y="2362424"/>
            <a:ext cx="5329022" cy="923330"/>
          </a:xfrm>
          <a:prstGeom prst="rect">
            <a:avLst/>
          </a:prstGeom>
          <a:noFill/>
          <a:effectLst>
            <a:reflection blurRad="6350" stA="50000" endA="300" endPos="90000" dir="5400000" sy="-100000" algn="bl" rotWithShape="0"/>
          </a:effectLst>
        </p:spPr>
        <p:txBody>
          <a:bodyPr wrap="square" lIns="91440" tIns="45720" rIns="91440" bIns="45720">
            <a:spAutoFit/>
          </a:bodyPr>
          <a:lstStyle/>
          <a:p>
            <a:pPr algn="ctr"/>
            <a:r>
              <a:rPr lang="en-US" sz="5400" b="1" cap="none" spc="0" dirty="0">
                <a:ln w="13462">
                  <a:solidFill>
                    <a:schemeClr val="bg1"/>
                  </a:solidFill>
                  <a:prstDash val="solid"/>
                </a:ln>
                <a:solidFill>
                  <a:srgbClr val="FFFF00"/>
                </a:solidFill>
                <a:effectLst>
                  <a:outerShdw dist="38100" dir="2700000" algn="bl" rotWithShape="0">
                    <a:schemeClr val="accent5"/>
                  </a:outerShdw>
                </a:effectLst>
                <a:latin typeface="Matura MT Script Capitals" panose="03020802060602070202" pitchFamily="66" charset="0"/>
              </a:rPr>
              <a:t>Thank you</a:t>
            </a:r>
          </a:p>
        </p:txBody>
      </p:sp>
    </p:spTree>
    <p:extLst>
      <p:ext uri="{BB962C8B-B14F-4D97-AF65-F5344CB8AC3E}">
        <p14:creationId xmlns:p14="http://schemas.microsoft.com/office/powerpoint/2010/main" val="9127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0286-449C-5607-D97E-77E8AD0862B5}"/>
              </a:ext>
            </a:extLst>
          </p:cNvPr>
          <p:cNvSpPr>
            <a:spLocks noGrp="1"/>
          </p:cNvSpPr>
          <p:nvPr>
            <p:ph type="title"/>
          </p:nvPr>
        </p:nvSpPr>
        <p:spPr>
          <a:ln>
            <a:noFill/>
          </a:ln>
          <a:effectLst>
            <a:innerShdw blurRad="114300">
              <a:prstClr val="black"/>
            </a:innerShdw>
          </a:effectLst>
          <a:scene3d>
            <a:camera prst="orthographicFront">
              <a:rot lat="0" lon="0" rev="0"/>
            </a:camera>
            <a:lightRig rig="contrasting" dir="t">
              <a:rot lat="0" lon="0" rev="1500000"/>
            </a:lightRig>
          </a:scene3d>
          <a:sp3d prstMaterial="metal">
            <a:bevelT w="88900" h="88900"/>
          </a:sp3d>
        </p:spPr>
        <p:txBody>
          <a:bodyPr/>
          <a:lstStyle/>
          <a:p>
            <a:r>
              <a:rPr lang="en-IN" dirty="0"/>
              <a:t>Introduction</a:t>
            </a:r>
          </a:p>
        </p:txBody>
      </p:sp>
      <p:sp>
        <p:nvSpPr>
          <p:cNvPr id="3" name="Content Placeholder 2">
            <a:extLst>
              <a:ext uri="{FF2B5EF4-FFF2-40B4-BE49-F238E27FC236}">
                <a16:creationId xmlns:a16="http://schemas.microsoft.com/office/drawing/2014/main" id="{BFC4ADB0-2475-545C-DDFA-C773F314CA1D}"/>
              </a:ext>
            </a:extLst>
          </p:cNvPr>
          <p:cNvSpPr>
            <a:spLocks noGrp="1"/>
          </p:cNvSpPr>
          <p:nvPr>
            <p:ph idx="1"/>
          </p:nvPr>
        </p:nvSpPr>
        <p:spPr>
          <a:xfrm>
            <a:off x="913795" y="2096063"/>
            <a:ext cx="10353762" cy="4569779"/>
          </a:xfrm>
        </p:spPr>
        <p:txBody>
          <a:bodyPr>
            <a:normAutofit lnSpcReduction="10000"/>
          </a:bodyPr>
          <a:lstStyle/>
          <a:p>
            <a:r>
              <a:rPr lang="en-IN" dirty="0"/>
              <a:t>Predicting a used car price is crucial task, the price of a car depends on various factor, most of the time all the factors information will not be mentioned while selling the cars.</a:t>
            </a:r>
          </a:p>
          <a:p>
            <a:r>
              <a:rPr lang="en-IN" dirty="0"/>
              <a:t>Cars price depends on the fuel engine, the car model, the origin location of the manufacture, its fuel type whether it consumes petrol or diesel. It also depends on Engine type, whether the car is manual or automatic. The fuel car consumes per km. The colour of the car, the seats, number of door, the weight of the car, We also investigate if the car met any serious accident. Car insurance and other several factor we tends to see when we think to buy a car. By analysis of all the factor the car price is predicted.</a:t>
            </a:r>
          </a:p>
          <a:p>
            <a:r>
              <a:rPr lang="en-IN" dirty="0"/>
              <a:t>In this project, we predicted the car price based on some factor provided the car Dekho site.</a:t>
            </a:r>
          </a:p>
        </p:txBody>
      </p:sp>
    </p:spTree>
    <p:extLst>
      <p:ext uri="{BB962C8B-B14F-4D97-AF65-F5344CB8AC3E}">
        <p14:creationId xmlns:p14="http://schemas.microsoft.com/office/powerpoint/2010/main" val="284233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57F8-DFDE-57FB-3C16-ADB5715D7423}"/>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45A680BF-AEE0-E8AD-AE8C-E873207A83BD}"/>
              </a:ext>
            </a:extLst>
          </p:cNvPr>
          <p:cNvSpPr>
            <a:spLocks noGrp="1"/>
          </p:cNvSpPr>
          <p:nvPr>
            <p:ph idx="1"/>
          </p:nvPr>
        </p:nvSpPr>
        <p:spPr>
          <a:xfrm>
            <a:off x="680321" y="2336873"/>
            <a:ext cx="11286392" cy="4289214"/>
          </a:xfrm>
        </p:spPr>
        <p:txBody>
          <a:bodyPr>
            <a:normAutofit fontScale="92500" lnSpcReduction="10000"/>
          </a:bodyPr>
          <a:lstStyle/>
          <a:p>
            <a:pPr algn="l"/>
            <a:endParaRPr lang="en-IN" sz="1800" b="0" i="0" u="none" strike="noStrike" baseline="0" dirty="0">
              <a:solidFill>
                <a:srgbClr val="000000"/>
              </a:solidFill>
              <a:latin typeface="Bahnschrift" panose="020B0502040204020203" pitchFamily="34" charset="0"/>
            </a:endParaRPr>
          </a:p>
          <a:p>
            <a:r>
              <a:rPr lang="en-IN" sz="1800" b="0" i="0" u="none" strike="noStrike" baseline="0" dirty="0">
                <a:latin typeface="Bahnschrift" panose="020B0502040204020203" pitchFamily="34" charset="0"/>
              </a:rPr>
              <a:t> </a:t>
            </a:r>
            <a:r>
              <a:rPr lang="en-IN" sz="2000" b="0" i="0" u="none" strike="noStrike" baseline="0" dirty="0">
                <a:latin typeface="Bahnschrift" panose="020B0502040204020203" pitchFamily="34"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a:t>
            </a:r>
          </a:p>
          <a:p>
            <a:r>
              <a:rPr kumimoji="0" lang="en-IN" sz="3200" b="1" i="0" u="none" strike="noStrike" kern="1200" cap="none" spc="0" normalizeH="0" baseline="0" noProof="0" dirty="0">
                <a:ln>
                  <a:noFill/>
                </a:ln>
                <a:solidFill>
                  <a:schemeClr val="bg1"/>
                </a:solidFill>
                <a:effectLst/>
                <a:uLnTx/>
                <a:uFillTx/>
                <a:latin typeface="Bahnschrift" panose="020B0502040204020203" pitchFamily="34" charset="0"/>
                <a:ea typeface="Calibri" panose="020F0502020204030204" pitchFamily="34" charset="0"/>
                <a:cs typeface="Calibri" panose="020F0502020204030204" pitchFamily="34" charset="0"/>
              </a:rPr>
              <a:t>Business goal: </a:t>
            </a:r>
            <a:r>
              <a:rPr kumimoji="0" lang="en-IN" sz="2400" b="0" i="0" u="none" strike="noStrike" kern="1200" cap="none" spc="-5" normalizeH="0" baseline="0" noProof="0" dirty="0">
                <a:ln>
                  <a:noFill/>
                </a:ln>
                <a:effectLst/>
                <a:uLnTx/>
                <a:uFillTx/>
                <a:latin typeface="Bahnschrift" panose="020B0502040204020203" pitchFamily="34" charset="0"/>
                <a:ea typeface="Calibri" panose="020F0502020204030204" pitchFamily="34" charset="0"/>
                <a:cs typeface="Calibri" panose="020F0502020204030204" pitchFamily="34" charset="0"/>
              </a:rPr>
              <a:t>The main aim of this project is to predict the price of used car based on various features. </a:t>
            </a:r>
            <a:r>
              <a:rPr kumimoji="0" lang="en-IN" sz="2400" b="0" i="0" u="none" strike="noStrike" kern="1200" cap="none" spc="0" normalizeH="0" baseline="0" noProof="0" dirty="0">
                <a:ln>
                  <a:noFill/>
                </a:ln>
                <a:effectLst/>
                <a:uLnTx/>
                <a:uFillTx/>
                <a:latin typeface="Bahnschrift" panose="020B0502040204020203" pitchFamily="34" charset="0"/>
                <a:ea typeface="Calibri" panose="020F0502020204030204" pitchFamily="34" charset="0"/>
                <a:cs typeface="Times New Roman" panose="02020603050405020304" pitchFamily="18" charset="0"/>
              </a:rPr>
              <a:t>Machine Learning is a field of technology developing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kms, engine displacement, milage etc and this model will help the client to understand the price of used cars.</a:t>
            </a:r>
          </a:p>
          <a:p>
            <a:endParaRPr lang="en-IN" dirty="0"/>
          </a:p>
        </p:txBody>
      </p:sp>
    </p:spTree>
    <p:extLst>
      <p:ext uri="{BB962C8B-B14F-4D97-AF65-F5344CB8AC3E}">
        <p14:creationId xmlns:p14="http://schemas.microsoft.com/office/powerpoint/2010/main" val="45840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D4F2-E1AC-5340-E81B-AB9B8E57FDC1}"/>
              </a:ext>
            </a:extLst>
          </p:cNvPr>
          <p:cNvSpPr>
            <a:spLocks noGrp="1"/>
          </p:cNvSpPr>
          <p:nvPr>
            <p:ph type="title"/>
          </p:nvPr>
        </p:nvSpPr>
        <p:spPr/>
        <p:txBody>
          <a:bodyPr/>
          <a:lstStyle/>
          <a:p>
            <a:r>
              <a:rPr lang="en-IN" dirty="0"/>
              <a:t>Problem Understanding</a:t>
            </a:r>
          </a:p>
        </p:txBody>
      </p:sp>
      <p:pic>
        <p:nvPicPr>
          <p:cNvPr id="3074" name="Picture 2" descr="See the source image">
            <a:extLst>
              <a:ext uri="{FF2B5EF4-FFF2-40B4-BE49-F238E27FC236}">
                <a16:creationId xmlns:a16="http://schemas.microsoft.com/office/drawing/2014/main" id="{639F7640-3605-0086-65F5-9B409821CE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3583" y="2496311"/>
            <a:ext cx="3750365" cy="4010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14717F-447D-552A-7796-1F6DBDBB2C10}"/>
              </a:ext>
            </a:extLst>
          </p:cNvPr>
          <p:cNvSpPr txBox="1"/>
          <p:nvPr/>
        </p:nvSpPr>
        <p:spPr>
          <a:xfrm>
            <a:off x="9501808" y="2905780"/>
            <a:ext cx="1974574" cy="523220"/>
          </a:xfrm>
          <a:prstGeom prst="rect">
            <a:avLst/>
          </a:prstGeom>
          <a:noFill/>
        </p:spPr>
        <p:txBody>
          <a:bodyPr wrap="square" rtlCol="0">
            <a:spAutoFit/>
          </a:bodyPr>
          <a:lstStyle/>
          <a:p>
            <a:r>
              <a:rPr lang="en-IN" sz="2800" dirty="0">
                <a:solidFill>
                  <a:srgbClr val="FF0000"/>
                </a:solidFill>
              </a:rPr>
              <a:t>Used Cars</a:t>
            </a:r>
          </a:p>
        </p:txBody>
      </p:sp>
      <p:sp>
        <p:nvSpPr>
          <p:cNvPr id="5" name="TextBox 4">
            <a:extLst>
              <a:ext uri="{FF2B5EF4-FFF2-40B4-BE49-F238E27FC236}">
                <a16:creationId xmlns:a16="http://schemas.microsoft.com/office/drawing/2014/main" id="{70243D1E-A1B2-E6E4-A938-3F874D08103F}"/>
              </a:ext>
            </a:extLst>
          </p:cNvPr>
          <p:cNvSpPr txBox="1"/>
          <p:nvPr/>
        </p:nvSpPr>
        <p:spPr>
          <a:xfrm>
            <a:off x="680320" y="2496311"/>
            <a:ext cx="6939679" cy="3693319"/>
          </a:xfrm>
          <a:prstGeom prst="rect">
            <a:avLst/>
          </a:prstGeom>
          <a:noFill/>
        </p:spPr>
        <p:txBody>
          <a:bodyPr wrap="square" rtlCol="0">
            <a:spAutoFit/>
          </a:bodyPr>
          <a:lstStyle/>
          <a:p>
            <a:pPr marL="285750" indent="-285750">
              <a:buFont typeface="Wingdings" panose="05000000000000000000" pitchFamily="2" charset="2"/>
              <a:buChar char="v"/>
            </a:pPr>
            <a:r>
              <a:rPr lang="en-IN" dirty="0"/>
              <a:t>Car Price Prediction is an interesting task, we predict based on analysis of various factor using the machine learning model. This helps the small traders to predict the car price. Who used to sell the car.</a:t>
            </a:r>
          </a:p>
          <a:p>
            <a:endParaRPr lang="en-IN" dirty="0"/>
          </a:p>
          <a:p>
            <a:pPr marL="285750" indent="-285750">
              <a:buFont typeface="Wingdings" panose="05000000000000000000" pitchFamily="2" charset="2"/>
              <a:buChar char="v"/>
            </a:pPr>
            <a:r>
              <a:rPr lang="en-IN" dirty="0"/>
              <a:t>This helps the both buyer and seller, This model will help to understand the current car market trend and according to that they can predict the car price.</a:t>
            </a:r>
          </a:p>
          <a:p>
            <a:endParaRPr lang="en-IN" dirty="0"/>
          </a:p>
          <a:p>
            <a:pPr marL="285750" indent="-285750">
              <a:buFont typeface="Wingdings" panose="05000000000000000000" pitchFamily="2" charset="2"/>
              <a:buChar char="v"/>
            </a:pPr>
            <a:r>
              <a:rPr lang="en-IN" dirty="0"/>
              <a:t>From the problem statement we came to know that it is a regression problem, since our target variable is “</a:t>
            </a:r>
            <a:r>
              <a:rPr lang="en-IN" dirty="0">
                <a:solidFill>
                  <a:schemeClr val="bg1"/>
                </a:solidFill>
              </a:rPr>
              <a:t>car price</a:t>
            </a:r>
            <a:r>
              <a:rPr lang="en-IN" dirty="0"/>
              <a:t>” and it is a continuous. So, we will use the regression algorithm to predict the car price.</a:t>
            </a:r>
          </a:p>
        </p:txBody>
      </p:sp>
    </p:spTree>
    <p:extLst>
      <p:ext uri="{BB962C8B-B14F-4D97-AF65-F5344CB8AC3E}">
        <p14:creationId xmlns:p14="http://schemas.microsoft.com/office/powerpoint/2010/main" val="254825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E0B3-BD31-22B9-9E7B-2DFC46C1953A}"/>
              </a:ext>
            </a:extLst>
          </p:cNvPr>
          <p:cNvSpPr>
            <a:spLocks noGrp="1"/>
          </p:cNvSpPr>
          <p:nvPr>
            <p:ph type="title"/>
          </p:nvPr>
        </p:nvSpPr>
        <p:spPr>
          <a:xfrm>
            <a:off x="646111" y="452718"/>
            <a:ext cx="9404723" cy="753230"/>
          </a:xfrm>
        </p:spPr>
        <p:txBody>
          <a:bodyPr/>
          <a:lstStyle/>
          <a:p>
            <a:r>
              <a:rPr lang="en-IN" dirty="0"/>
              <a:t>What is Used Car and its Benefits?</a:t>
            </a:r>
          </a:p>
        </p:txBody>
      </p:sp>
      <p:sp>
        <p:nvSpPr>
          <p:cNvPr id="3" name="Content Placeholder 2">
            <a:extLst>
              <a:ext uri="{FF2B5EF4-FFF2-40B4-BE49-F238E27FC236}">
                <a16:creationId xmlns:a16="http://schemas.microsoft.com/office/drawing/2014/main" id="{4B54A907-0AB9-A670-8135-39EECDFF291B}"/>
              </a:ext>
            </a:extLst>
          </p:cNvPr>
          <p:cNvSpPr>
            <a:spLocks noGrp="1"/>
          </p:cNvSpPr>
          <p:nvPr>
            <p:ph idx="1"/>
          </p:nvPr>
        </p:nvSpPr>
        <p:spPr>
          <a:xfrm>
            <a:off x="1103312" y="1775792"/>
            <a:ext cx="10041766" cy="4629490"/>
          </a:xfrm>
        </p:spPr>
        <p:txBody>
          <a:bodyPr>
            <a:normAutofit fontScale="92500" lnSpcReduction="20000"/>
          </a:bodyPr>
          <a:lstStyle/>
          <a:p>
            <a:r>
              <a:rPr lang="en-IN" b="0" i="0" dirty="0">
                <a:effectLst/>
                <a:latin typeface="Arial" panose="020B0604020202020204" pitchFamily="34" charset="0"/>
              </a:rPr>
              <a:t>A </a:t>
            </a:r>
            <a:r>
              <a:rPr lang="en-IN" b="1" i="0" dirty="0">
                <a:effectLst/>
                <a:latin typeface="Arial" panose="020B0604020202020204" pitchFamily="34" charset="0"/>
              </a:rPr>
              <a:t>used car</a:t>
            </a:r>
            <a:r>
              <a:rPr lang="en-IN" b="0" i="0" dirty="0">
                <a:effectLst/>
                <a:latin typeface="Arial" panose="020B0604020202020204" pitchFamily="34" charset="0"/>
              </a:rPr>
              <a:t>, a </a:t>
            </a:r>
            <a:r>
              <a:rPr lang="en-IN" b="1" i="0" dirty="0">
                <a:effectLst/>
                <a:latin typeface="Arial" panose="020B0604020202020204" pitchFamily="34" charset="0"/>
              </a:rPr>
              <a:t>pre-owned vehicle</a:t>
            </a:r>
            <a:r>
              <a:rPr lang="en-IN" b="0" i="0" dirty="0">
                <a:effectLst/>
                <a:latin typeface="Arial" panose="020B0604020202020204" pitchFamily="34" charset="0"/>
              </a:rPr>
              <a:t>, or a </a:t>
            </a:r>
            <a:r>
              <a:rPr lang="en-IN" b="1" i="0" dirty="0">
                <a:effectLst/>
                <a:latin typeface="Arial" panose="020B0604020202020204" pitchFamily="34" charset="0"/>
              </a:rPr>
              <a:t>second-hand car</a:t>
            </a:r>
            <a:r>
              <a:rPr lang="en-IN" b="0" i="0" dirty="0">
                <a:effectLst/>
                <a:latin typeface="Arial" panose="020B0604020202020204" pitchFamily="34" charset="0"/>
              </a:rPr>
              <a:t>, is a vehicle that has previously had one or more </a:t>
            </a:r>
            <a:r>
              <a:rPr lang="en-IN" b="0" i="0" strike="noStrike" dirty="0">
                <a:effectLst/>
                <a:latin typeface="Arial" panose="020B0604020202020204" pitchFamily="34" charset="0"/>
                <a:hlinkClick r:id="rId2" tooltip="Retailing">
                  <a:extLst>
                    <a:ext uri="{A12FA001-AC4F-418D-AE19-62706E023703}">
                      <ahyp:hlinkClr xmlns:ahyp="http://schemas.microsoft.com/office/drawing/2018/hyperlinkcolor" val="tx"/>
                    </a:ext>
                  </a:extLst>
                </a:hlinkClick>
              </a:rPr>
              <a:t>retail</a:t>
            </a:r>
            <a:r>
              <a:rPr lang="en-IN" b="0" i="0" dirty="0">
                <a:effectLst/>
                <a:latin typeface="Arial" panose="020B0604020202020204" pitchFamily="34" charset="0"/>
              </a:rPr>
              <a:t> owners. Used cars are sold through a variety of outlets, including franchise and independent </a:t>
            </a:r>
            <a:r>
              <a:rPr lang="en-IN" b="0" i="0" strike="noStrike" dirty="0">
                <a:effectLst/>
                <a:latin typeface="Arial" panose="020B0604020202020204" pitchFamily="34" charset="0"/>
                <a:hlinkClick r:id="rId3" tooltip="Car dealership">
                  <a:extLst>
                    <a:ext uri="{A12FA001-AC4F-418D-AE19-62706E023703}">
                      <ahyp:hlinkClr xmlns:ahyp="http://schemas.microsoft.com/office/drawing/2018/hyperlinkcolor" val="tx"/>
                    </a:ext>
                  </a:extLst>
                </a:hlinkClick>
              </a:rPr>
              <a:t>car dealers</a:t>
            </a:r>
            <a:r>
              <a:rPr lang="en-IN" b="0" i="0" dirty="0">
                <a:effectLst/>
                <a:latin typeface="Arial" panose="020B0604020202020204" pitchFamily="34" charset="0"/>
              </a:rPr>
              <a:t>, </a:t>
            </a:r>
            <a:r>
              <a:rPr lang="en-IN" b="0" i="0" strike="noStrike" dirty="0">
                <a:effectLst/>
                <a:latin typeface="Arial" panose="020B0604020202020204" pitchFamily="34" charset="0"/>
                <a:hlinkClick r:id="rId4" tooltip="Car rental">
                  <a:extLst>
                    <a:ext uri="{A12FA001-AC4F-418D-AE19-62706E023703}">
                      <ahyp:hlinkClr xmlns:ahyp="http://schemas.microsoft.com/office/drawing/2018/hyperlinkcolor" val="tx"/>
                    </a:ext>
                  </a:extLst>
                </a:hlinkClick>
              </a:rPr>
              <a:t>rental car</a:t>
            </a:r>
            <a:r>
              <a:rPr lang="en-IN" b="0" i="0" dirty="0">
                <a:effectLst/>
                <a:latin typeface="Arial" panose="020B0604020202020204" pitchFamily="34" charset="0"/>
              </a:rPr>
              <a:t> companies, </a:t>
            </a:r>
            <a:r>
              <a:rPr lang="en-IN" b="0" i="0" strike="noStrike" dirty="0">
                <a:effectLst/>
                <a:latin typeface="Arial" panose="020B0604020202020204" pitchFamily="34" charset="0"/>
                <a:hlinkClick r:id="rId5" tooltip="Buy here, pay here">
                  <a:extLst>
                    <a:ext uri="{A12FA001-AC4F-418D-AE19-62706E023703}">
                      <ahyp:hlinkClr xmlns:ahyp="http://schemas.microsoft.com/office/drawing/2018/hyperlinkcolor" val="tx"/>
                    </a:ext>
                  </a:extLst>
                </a:hlinkClick>
              </a:rPr>
              <a:t>buy here pay here</a:t>
            </a:r>
            <a:r>
              <a:rPr lang="en-IN" b="0" i="0" dirty="0">
                <a:effectLst/>
                <a:latin typeface="Arial" panose="020B0604020202020204" pitchFamily="34" charset="0"/>
              </a:rPr>
              <a:t> dealerships, leasing offices, auctions, and private party sales. Some car retailers offer "no-haggle prices," </a:t>
            </a:r>
            <a:r>
              <a:rPr lang="en-IN" b="0" i="0" strike="noStrike" dirty="0">
                <a:effectLst/>
                <a:latin typeface="Arial" panose="020B0604020202020204" pitchFamily="34" charset="0"/>
                <a:hlinkClick r:id="rId6" tooltip="Certified Pre-Owned">
                  <a:extLst>
                    <a:ext uri="{A12FA001-AC4F-418D-AE19-62706E023703}">
                      <ahyp:hlinkClr xmlns:ahyp="http://schemas.microsoft.com/office/drawing/2018/hyperlinkcolor" val="tx"/>
                    </a:ext>
                  </a:extLst>
                </a:hlinkClick>
              </a:rPr>
              <a:t>"certified"</a:t>
            </a:r>
            <a:r>
              <a:rPr lang="en-IN" b="0" i="0" dirty="0">
                <a:effectLst/>
                <a:latin typeface="Arial" panose="020B0604020202020204" pitchFamily="34" charset="0"/>
              </a:rPr>
              <a:t> used cars, and </a:t>
            </a:r>
            <a:r>
              <a:rPr lang="en-IN" b="0" i="0" strike="noStrike" dirty="0">
                <a:effectLst/>
                <a:latin typeface="Arial" panose="020B0604020202020204" pitchFamily="34" charset="0"/>
                <a:hlinkClick r:id="rId7" tooltip="Service plan">
                  <a:extLst>
                    <a:ext uri="{A12FA001-AC4F-418D-AE19-62706E023703}">
                      <ahyp:hlinkClr xmlns:ahyp="http://schemas.microsoft.com/office/drawing/2018/hyperlinkcolor" val="tx"/>
                    </a:ext>
                  </a:extLst>
                </a:hlinkClick>
              </a:rPr>
              <a:t>extended service plans</a:t>
            </a:r>
            <a:r>
              <a:rPr lang="en-IN" b="0" i="0" dirty="0">
                <a:effectLst/>
                <a:latin typeface="Arial" panose="020B0604020202020204" pitchFamily="34" charset="0"/>
              </a:rPr>
              <a:t> or </a:t>
            </a:r>
            <a:r>
              <a:rPr lang="en-IN" b="0" i="0" strike="noStrike" dirty="0">
                <a:effectLst/>
                <a:latin typeface="Arial" panose="020B0604020202020204" pitchFamily="34" charset="0"/>
                <a:hlinkClick r:id="rId8" tooltip="Warranty">
                  <a:extLst>
                    <a:ext uri="{A12FA001-AC4F-418D-AE19-62706E023703}">
                      <ahyp:hlinkClr xmlns:ahyp="http://schemas.microsoft.com/office/drawing/2018/hyperlinkcolor" val="tx"/>
                    </a:ext>
                  </a:extLst>
                </a:hlinkClick>
              </a:rPr>
              <a:t>warranties</a:t>
            </a:r>
            <a:r>
              <a:rPr lang="en-IN" b="0" i="0" dirty="0">
                <a:effectLst/>
                <a:latin typeface="Arial" panose="020B0604020202020204" pitchFamily="34" charset="0"/>
              </a:rPr>
              <a:t>.</a:t>
            </a:r>
          </a:p>
          <a:p>
            <a:pPr marL="0" indent="0">
              <a:buNone/>
            </a:pPr>
            <a:endParaRPr lang="en-IN" b="0" i="0" dirty="0">
              <a:effectLst/>
              <a:latin typeface="Arial" panose="020B0604020202020204" pitchFamily="34" charset="0"/>
            </a:endParaRPr>
          </a:p>
          <a:p>
            <a:pPr algn="l"/>
            <a:r>
              <a:rPr lang="en-IN" b="0" i="0" dirty="0">
                <a:effectLst/>
                <a:latin typeface="Arial" panose="020B0604020202020204" pitchFamily="34" charset="0"/>
              </a:rPr>
              <a:t>Used car pricing reports typically produce three forms of the pricing information.</a:t>
            </a:r>
          </a:p>
          <a:p>
            <a:pPr algn="l">
              <a:buFont typeface="Arial" panose="020B0604020202020204" pitchFamily="34" charset="0"/>
              <a:buChar char="•"/>
            </a:pPr>
            <a:r>
              <a:rPr lang="en-IN" b="1" i="0" dirty="0">
                <a:effectLst/>
                <a:latin typeface="Arial" panose="020B0604020202020204" pitchFamily="34" charset="0"/>
              </a:rPr>
              <a:t>Dealer or retail price </a:t>
            </a:r>
            <a:r>
              <a:rPr lang="en-IN" b="0" i="0" dirty="0">
                <a:effectLst/>
                <a:latin typeface="Arial" panose="020B0604020202020204" pitchFamily="34" charset="0"/>
              </a:rPr>
              <a:t>is the price expected to pay if buying from a licensed new-car or used-car dealer.</a:t>
            </a:r>
          </a:p>
          <a:p>
            <a:pPr algn="l">
              <a:buFont typeface="Arial" panose="020B0604020202020204" pitchFamily="34" charset="0"/>
              <a:buChar char="•"/>
            </a:pPr>
            <a:r>
              <a:rPr lang="en-IN" b="1" i="0" dirty="0">
                <a:effectLst/>
                <a:latin typeface="Arial" panose="020B0604020202020204" pitchFamily="34" charset="0"/>
              </a:rPr>
              <a:t>Dealer trade-in price </a:t>
            </a:r>
            <a:r>
              <a:rPr lang="en-IN" b="0" i="0" dirty="0">
                <a:effectLst/>
                <a:latin typeface="Arial" panose="020B0604020202020204" pitchFamily="34" charset="0"/>
              </a:rPr>
              <a:t>or wholesale price is the price a shopper should expect to receive from a dealer if trading in a car. This is also the price that a dealer will typically pay for a car at a dealer wholesale auction.</a:t>
            </a:r>
          </a:p>
          <a:p>
            <a:pPr algn="l">
              <a:buFont typeface="Arial" panose="020B0604020202020204" pitchFamily="34" charset="0"/>
              <a:buChar char="•"/>
            </a:pPr>
            <a:r>
              <a:rPr lang="en-IN" sz="2200" b="1" i="0" dirty="0">
                <a:effectLst/>
                <a:latin typeface="Arial" panose="020B0604020202020204" pitchFamily="34" charset="0"/>
              </a:rPr>
              <a:t>Private-party price </a:t>
            </a:r>
            <a:r>
              <a:rPr lang="en-IN" b="0" i="0" dirty="0">
                <a:effectLst/>
                <a:latin typeface="Arial" panose="020B0604020202020204" pitchFamily="34" charset="0"/>
              </a:rPr>
              <a:t>is the price expected to pay if buying from an individual. A private-party seller is hoping to get more money than they would with a trade-in to a dealer. A private-party buyer is hoping to pay less than the dealer retail price.</a:t>
            </a:r>
          </a:p>
          <a:p>
            <a:endParaRPr lang="en-IN" dirty="0"/>
          </a:p>
        </p:txBody>
      </p:sp>
    </p:spTree>
    <p:extLst>
      <p:ext uri="{BB962C8B-B14F-4D97-AF65-F5344CB8AC3E}">
        <p14:creationId xmlns:p14="http://schemas.microsoft.com/office/powerpoint/2010/main" val="244357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E54-F261-F8E5-27DB-0FDE92B5C84D}"/>
              </a:ext>
            </a:extLst>
          </p:cNvPr>
          <p:cNvSpPr>
            <a:spLocks noGrp="1"/>
          </p:cNvSpPr>
          <p:nvPr>
            <p:ph type="title"/>
          </p:nvPr>
        </p:nvSpPr>
        <p:spPr>
          <a:effectLst>
            <a:glow rad="63500">
              <a:schemeClr val="accent3">
                <a:satMod val="175000"/>
                <a:alpha val="40000"/>
              </a:schemeClr>
            </a:glow>
            <a:innerShdw blurRad="63500" dist="50800" dir="18900000">
              <a:prstClr val="black">
                <a:alpha val="50000"/>
              </a:prstClr>
            </a:innerShdw>
          </a:effectLst>
          <a:scene3d>
            <a:camera prst="perspectiveRelaxedModerately"/>
            <a:lightRig rig="threePt" dir="t"/>
          </a:scene3d>
        </p:spPr>
        <p:txBody>
          <a:bodyPr/>
          <a:lstStyle/>
          <a:p>
            <a:r>
              <a:rPr lang="en-IN" sz="3600" dirty="0">
                <a:solidFill>
                  <a:srgbClr val="FFC000"/>
                </a:solidFill>
                <a:latin typeface="Arial Black" panose="020B0A04020102020204" pitchFamily="34" charset="0"/>
              </a:rPr>
              <a:t>Benefits of buying Used Car</a:t>
            </a:r>
          </a:p>
        </p:txBody>
      </p:sp>
      <p:pic>
        <p:nvPicPr>
          <p:cNvPr id="1026" name="Picture 2" descr="See the source image">
            <a:extLst>
              <a:ext uri="{FF2B5EF4-FFF2-40B4-BE49-F238E27FC236}">
                <a16:creationId xmlns:a16="http://schemas.microsoft.com/office/drawing/2014/main" id="{414B8747-C41A-0F5D-9193-807986C21C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5670" y="1209550"/>
            <a:ext cx="6419119" cy="5559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34C97-27B9-4BBC-B09B-CEA7D68B5D4F}"/>
              </a:ext>
            </a:extLst>
          </p:cNvPr>
          <p:cNvSpPr txBox="1"/>
          <p:nvPr/>
        </p:nvSpPr>
        <p:spPr>
          <a:xfrm>
            <a:off x="646111" y="2142431"/>
            <a:ext cx="4439479" cy="3693319"/>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 Affordable Price</a:t>
            </a:r>
          </a:p>
          <a:p>
            <a:pPr marL="285750" indent="-285750">
              <a:buFont typeface="Wingdings" panose="05000000000000000000" pitchFamily="2" charset="2"/>
              <a:buChar char="Ø"/>
            </a:pPr>
            <a:r>
              <a:rPr lang="en-IN" sz="2400" dirty="0"/>
              <a:t> Low Depreciation Rates</a:t>
            </a:r>
          </a:p>
          <a:p>
            <a:pPr marL="285750" indent="-285750">
              <a:buFont typeface="Wingdings" panose="05000000000000000000" pitchFamily="2" charset="2"/>
              <a:buChar char="Ø"/>
            </a:pPr>
            <a:r>
              <a:rPr lang="en-IN" sz="2400" dirty="0"/>
              <a:t>Low Insurance Rates</a:t>
            </a:r>
          </a:p>
          <a:p>
            <a:pPr marL="285750" indent="-285750">
              <a:buFont typeface="Wingdings" panose="05000000000000000000" pitchFamily="2" charset="2"/>
              <a:buChar char="Ø"/>
            </a:pPr>
            <a:r>
              <a:rPr lang="en-IN" sz="2400" dirty="0"/>
              <a:t> Warranty</a:t>
            </a:r>
          </a:p>
          <a:p>
            <a:pPr marL="285750" indent="-285750">
              <a:buFont typeface="Wingdings" panose="05000000000000000000" pitchFamily="2" charset="2"/>
              <a:buChar char="Ø"/>
            </a:pPr>
            <a:r>
              <a:rPr lang="en-IN" sz="2400" dirty="0"/>
              <a:t> Sales Tax</a:t>
            </a:r>
          </a:p>
          <a:p>
            <a:pPr marL="285750" indent="-285750">
              <a:buFont typeface="Wingdings" panose="05000000000000000000" pitchFamily="2" charset="2"/>
              <a:buChar char="Ø"/>
            </a:pPr>
            <a:r>
              <a:rPr lang="en-IN" sz="2400" dirty="0"/>
              <a:t>Condition of used car</a:t>
            </a:r>
          </a:p>
          <a:p>
            <a:pPr marL="285750" indent="-285750">
              <a:buFont typeface="Wingdings" panose="05000000000000000000" pitchFamily="2" charset="2"/>
              <a:buChar char="Ø"/>
            </a:pPr>
            <a:r>
              <a:rPr lang="en-IN" sz="2400" dirty="0"/>
              <a:t>Used cars have the features that we want</a:t>
            </a:r>
          </a:p>
          <a:p>
            <a:pPr marL="285750" indent="-285750">
              <a:buFont typeface="Wingdings" panose="05000000000000000000" pitchFamily="2" charset="2"/>
              <a:buChar char="Ø"/>
            </a:pPr>
            <a:r>
              <a:rPr lang="en-IN" sz="2400" dirty="0"/>
              <a:t>Save Money</a:t>
            </a:r>
          </a:p>
          <a:p>
            <a:endParaRPr lang="en-IN" dirty="0"/>
          </a:p>
        </p:txBody>
      </p:sp>
    </p:spTree>
    <p:extLst>
      <p:ext uri="{BB962C8B-B14F-4D97-AF65-F5344CB8AC3E}">
        <p14:creationId xmlns:p14="http://schemas.microsoft.com/office/powerpoint/2010/main" val="382489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7FF0-F84C-E5FB-36CF-C8AA5C048DAE}"/>
              </a:ext>
            </a:extLst>
          </p:cNvPr>
          <p:cNvSpPr>
            <a:spLocks noGrp="1"/>
          </p:cNvSpPr>
          <p:nvPr>
            <p:ph type="title"/>
          </p:nvPr>
        </p:nvSpPr>
        <p:spPr>
          <a:xfrm>
            <a:off x="2254000" y="370735"/>
            <a:ext cx="7958331" cy="702691"/>
          </a:xfr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lstStyle/>
          <a:p>
            <a:pPr algn="ctr"/>
            <a:r>
              <a:rPr lang="en-IN" dirty="0">
                <a:solidFill>
                  <a:schemeClr val="accent1">
                    <a:lumMod val="60000"/>
                    <a:lumOff val="40000"/>
                  </a:schemeClr>
                </a:solidFill>
              </a:rPr>
              <a:t>Exploratory Data Analysis (EDA)</a:t>
            </a:r>
          </a:p>
        </p:txBody>
      </p:sp>
      <p:sp>
        <p:nvSpPr>
          <p:cNvPr id="3" name="Content Placeholder 2">
            <a:extLst>
              <a:ext uri="{FF2B5EF4-FFF2-40B4-BE49-F238E27FC236}">
                <a16:creationId xmlns:a16="http://schemas.microsoft.com/office/drawing/2014/main" id="{FBE1B4B2-80CD-3DD7-3D9C-F454BC4784EE}"/>
              </a:ext>
            </a:extLst>
          </p:cNvPr>
          <p:cNvSpPr>
            <a:spLocks noGrp="1"/>
          </p:cNvSpPr>
          <p:nvPr>
            <p:ph idx="1"/>
          </p:nvPr>
        </p:nvSpPr>
        <p:spPr>
          <a:xfrm>
            <a:off x="1683026" y="1073425"/>
            <a:ext cx="9422296" cy="5413839"/>
          </a:xfrm>
        </p:spPr>
        <p:txBody>
          <a:bodyPr>
            <a:normAutofit fontScale="92500" lnSpcReduction="20000"/>
          </a:bodyPr>
          <a:lstStyle/>
          <a:p>
            <a:r>
              <a:rPr lang="en-IN" dirty="0"/>
              <a:t>Importing the necessary Libraries and importing the data set in the form of a data frame.</a:t>
            </a:r>
          </a:p>
          <a:p>
            <a:r>
              <a:rPr lang="en-IN" dirty="0"/>
              <a:t>Checking the unique value, its shape, data info, data description, data types.</a:t>
            </a:r>
          </a:p>
          <a:p>
            <a:r>
              <a:rPr lang="en-IN" dirty="0"/>
              <a:t>Checking the null values, in our data set there is no null value present.</a:t>
            </a:r>
          </a:p>
          <a:p>
            <a:r>
              <a:rPr lang="en-IN" dirty="0"/>
              <a:t>Used a various visualization plot like distribution plot, regression plot, bar plot, box plot, </a:t>
            </a:r>
            <a:r>
              <a:rPr lang="en-IN" dirty="0" err="1"/>
              <a:t>kde</a:t>
            </a:r>
            <a:r>
              <a:rPr lang="en-IN" dirty="0"/>
              <a:t> plot, </a:t>
            </a:r>
            <a:r>
              <a:rPr lang="en-IN" dirty="0" err="1"/>
              <a:t>stripplot</a:t>
            </a:r>
            <a:r>
              <a:rPr lang="en-IN" dirty="0"/>
              <a:t>, scatter plot to understand the data.</a:t>
            </a:r>
          </a:p>
          <a:p>
            <a:r>
              <a:rPr lang="en-IN" dirty="0"/>
              <a:t>In the car model, we extracted the manufacturing year. From that we came to know the age of car.</a:t>
            </a:r>
          </a:p>
          <a:p>
            <a:r>
              <a:rPr lang="en-IN" dirty="0"/>
              <a:t>We checked the outliers and removed the outliers using the zscore method.</a:t>
            </a:r>
          </a:p>
          <a:p>
            <a:r>
              <a:rPr lang="en-IN" dirty="0"/>
              <a:t>We checked the skewness, removed the skewness using </a:t>
            </a:r>
            <a:r>
              <a:rPr lang="en-IN" dirty="0" err="1"/>
              <a:t>PowerTransformation</a:t>
            </a:r>
            <a:r>
              <a:rPr lang="en-IN" dirty="0"/>
              <a:t>.</a:t>
            </a:r>
          </a:p>
          <a:p>
            <a:r>
              <a:rPr lang="en-IN" dirty="0"/>
              <a:t>We checked the variation inflation factor, in our data there is no multicollinearity exist.</a:t>
            </a:r>
          </a:p>
          <a:p>
            <a:r>
              <a:rPr lang="en-IN" dirty="0"/>
              <a:t>We build the various Machine Learning model to make a better car price prediction.</a:t>
            </a:r>
          </a:p>
        </p:txBody>
      </p:sp>
    </p:spTree>
    <p:extLst>
      <p:ext uri="{BB962C8B-B14F-4D97-AF65-F5344CB8AC3E}">
        <p14:creationId xmlns:p14="http://schemas.microsoft.com/office/powerpoint/2010/main" val="307150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_rels/theme6.xml.rels><?xml version="1.0" encoding="UTF-8" standalone="yes"?>
<Relationships xmlns="http://schemas.openxmlformats.org/package/2006/relationships"><Relationship Id="rId1" Type="http://schemas.openxmlformats.org/officeDocument/2006/relationships/image" Target="../media/image13.jpeg"/></Relationships>
</file>

<file path=ppt/theme/_rels/theme7.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Ion Boardroom">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0.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11.xml><?xml version="1.0" encoding="utf-8"?>
<a:theme xmlns:a="http://schemas.openxmlformats.org/drawingml/2006/main" name="1_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4.xml><?xml version="1.0" encoding="utf-8"?>
<a:theme xmlns:a="http://schemas.openxmlformats.org/drawingml/2006/main" name="Io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6.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7.xml><?xml version="1.0" encoding="utf-8"?>
<a:theme xmlns:a="http://schemas.openxmlformats.org/drawingml/2006/main" name="1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8.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9.xml><?xml version="1.0" encoding="utf-8"?>
<a:theme xmlns:a="http://schemas.openxmlformats.org/drawingml/2006/main" name="1_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Override1.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Ion Boardroom</Template>
  <TotalTime>267</TotalTime>
  <Words>1838</Words>
  <Application>Microsoft Office PowerPoint</Application>
  <PresentationFormat>Widescreen</PresentationFormat>
  <Paragraphs>137</Paragraphs>
  <Slides>37</Slides>
  <Notes>0</Notes>
  <HiddenSlides>0</HiddenSlides>
  <MMClips>0</MMClips>
  <ScaleCrop>false</ScaleCrop>
  <HeadingPairs>
    <vt:vector size="6" baseType="variant">
      <vt:variant>
        <vt:lpstr>Fonts Used</vt:lpstr>
      </vt:variant>
      <vt:variant>
        <vt:i4>20</vt:i4>
      </vt:variant>
      <vt:variant>
        <vt:lpstr>Theme</vt:lpstr>
      </vt:variant>
      <vt:variant>
        <vt:i4>11</vt:i4>
      </vt:variant>
      <vt:variant>
        <vt:lpstr>Slide Titles</vt:lpstr>
      </vt:variant>
      <vt:variant>
        <vt:i4>37</vt:i4>
      </vt:variant>
    </vt:vector>
  </HeadingPairs>
  <TitlesOfParts>
    <vt:vector size="68" baseType="lpstr">
      <vt:lpstr>Algerian</vt:lpstr>
      <vt:lpstr>Arial</vt:lpstr>
      <vt:lpstr>Arial Black</vt:lpstr>
      <vt:lpstr>Bahnschrift</vt:lpstr>
      <vt:lpstr>Bahnschrift Condensed</vt:lpstr>
      <vt:lpstr>Bahnschrift SemiBold</vt:lpstr>
      <vt:lpstr>Bahnschrift SemiBold Condensed</vt:lpstr>
      <vt:lpstr>Bookman Old Style</vt:lpstr>
      <vt:lpstr>Calibri</vt:lpstr>
      <vt:lpstr>Calibri Light</vt:lpstr>
      <vt:lpstr>Century</vt:lpstr>
      <vt:lpstr>Century Gothic</vt:lpstr>
      <vt:lpstr>Corbel</vt:lpstr>
      <vt:lpstr>Matura MT Script Capitals</vt:lpstr>
      <vt:lpstr>MS Shell Dlg 2</vt:lpstr>
      <vt:lpstr>Rockwell</vt:lpstr>
      <vt:lpstr>Trebuchet MS</vt:lpstr>
      <vt:lpstr>Tw Cen MT</vt:lpstr>
      <vt:lpstr>Wingdings</vt:lpstr>
      <vt:lpstr>Wingdings 3</vt:lpstr>
      <vt:lpstr>Ion Boardroom</vt:lpstr>
      <vt:lpstr>Damask</vt:lpstr>
      <vt:lpstr>Berlin</vt:lpstr>
      <vt:lpstr>Ion</vt:lpstr>
      <vt:lpstr>Madison</vt:lpstr>
      <vt:lpstr>Circuit</vt:lpstr>
      <vt:lpstr>1_Circuit</vt:lpstr>
      <vt:lpstr>Metropolitan</vt:lpstr>
      <vt:lpstr>1_Metropolitan</vt:lpstr>
      <vt:lpstr>Depth</vt:lpstr>
      <vt:lpstr>1_Depth</vt:lpstr>
      <vt:lpstr>PowerPoint Presentation</vt:lpstr>
      <vt:lpstr>PowerPoint Presentation</vt:lpstr>
      <vt:lpstr>Agenda</vt:lpstr>
      <vt:lpstr>Introduction</vt:lpstr>
      <vt:lpstr>PROBLEM STATEMENT</vt:lpstr>
      <vt:lpstr>Problem Understanding</vt:lpstr>
      <vt:lpstr>What is Used Car and its Benefits?</vt:lpstr>
      <vt:lpstr>Benefits of buying Used Car</vt:lpstr>
      <vt:lpstr>Exploratory Data Analysis (EDA)</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Aamina Ruvaida</dc:creator>
  <cp:lastModifiedBy>Aamina Ruvaida</cp:lastModifiedBy>
  <cp:revision>17</cp:revision>
  <dcterms:created xsi:type="dcterms:W3CDTF">2022-06-10T08:00:56Z</dcterms:created>
  <dcterms:modified xsi:type="dcterms:W3CDTF">2022-06-11T09:23:49Z</dcterms:modified>
</cp:coreProperties>
</file>